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handoutMasterIdLst>
    <p:handoutMasterId r:id="rId52"/>
  </p:handoutMasterIdLst>
  <p:sldIdLst>
    <p:sldId id="256" r:id="rId2"/>
    <p:sldId id="326" r:id="rId3"/>
    <p:sldId id="265" r:id="rId4"/>
    <p:sldId id="355" r:id="rId5"/>
    <p:sldId id="405" r:id="rId6"/>
    <p:sldId id="496" r:id="rId7"/>
    <p:sldId id="468" r:id="rId8"/>
    <p:sldId id="357" r:id="rId9"/>
    <p:sldId id="365" r:id="rId10"/>
    <p:sldId id="408" r:id="rId11"/>
    <p:sldId id="410" r:id="rId12"/>
    <p:sldId id="409" r:id="rId13"/>
    <p:sldId id="346" r:id="rId14"/>
    <p:sldId id="354" r:id="rId15"/>
    <p:sldId id="352" r:id="rId16"/>
    <p:sldId id="351" r:id="rId17"/>
    <p:sldId id="347" r:id="rId18"/>
    <p:sldId id="348" r:id="rId19"/>
    <p:sldId id="353" r:id="rId20"/>
    <p:sldId id="470" r:id="rId21"/>
    <p:sldId id="497" r:id="rId22"/>
    <p:sldId id="349" r:id="rId23"/>
    <p:sldId id="361" r:id="rId24"/>
    <p:sldId id="362" r:id="rId25"/>
    <p:sldId id="327" r:id="rId26"/>
    <p:sldId id="358" r:id="rId27"/>
    <p:sldId id="350" r:id="rId28"/>
    <p:sldId id="328" r:id="rId29"/>
    <p:sldId id="363" r:id="rId30"/>
    <p:sldId id="302" r:id="rId31"/>
    <p:sldId id="275" r:id="rId32"/>
    <p:sldId id="332" r:id="rId33"/>
    <p:sldId id="331" r:id="rId34"/>
    <p:sldId id="334" r:id="rId35"/>
    <p:sldId id="330" r:id="rId36"/>
    <p:sldId id="333" r:id="rId37"/>
    <p:sldId id="339" r:id="rId38"/>
    <p:sldId id="336" r:id="rId39"/>
    <p:sldId id="342" r:id="rId40"/>
    <p:sldId id="341" r:id="rId41"/>
    <p:sldId id="335" r:id="rId42"/>
    <p:sldId id="338" r:id="rId43"/>
    <p:sldId id="340" r:id="rId44"/>
    <p:sldId id="344" r:id="rId45"/>
    <p:sldId id="343" r:id="rId46"/>
    <p:sldId id="407" r:id="rId47"/>
    <p:sldId id="406" r:id="rId48"/>
    <p:sldId id="345" r:id="rId49"/>
    <p:sldId id="364" r:id="rId50"/>
  </p:sldIdLst>
  <p:sldSz cx="12192000" cy="6858000"/>
  <p:notesSz cx="6797675" cy="992663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840" userDrawn="1">
          <p15:clr>
            <a:srgbClr val="A4A3A4"/>
          </p15:clr>
        </p15:guide>
        <p15:guide id="3" orient="horz" pos="9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37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80392" autoAdjust="0"/>
  </p:normalViewPr>
  <p:slideViewPr>
    <p:cSldViewPr snapToGrid="0">
      <p:cViewPr varScale="1">
        <p:scale>
          <a:sx n="108" d="100"/>
          <a:sy n="108" d="100"/>
        </p:scale>
        <p:origin x="564" y="78"/>
      </p:cViewPr>
      <p:guideLst>
        <p:guide pos="840"/>
        <p:guide orient="horz" pos="913"/>
      </p:guideLst>
    </p:cSldViewPr>
  </p:slideViewPr>
  <p:outlineViewPr>
    <p:cViewPr>
      <p:scale>
        <a:sx n="33" d="100"/>
        <a:sy n="33" d="100"/>
      </p:scale>
      <p:origin x="0" y="-642"/>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486" y="-61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0F62E3-41A1-495D-A4AB-E79E21815B27}"/>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a:extLst>
              <a:ext uri="{FF2B5EF4-FFF2-40B4-BE49-F238E27FC236}">
                <a16:creationId xmlns:a16="http://schemas.microsoft.com/office/drawing/2014/main" id="{88CA2F4F-99D3-459F-8D77-C00791FE827F}"/>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A7DA2639-1874-4B3D-8074-2AE8AD91B08D}" type="datetimeFigureOut">
              <a:rPr lang="cs-CZ" smtClean="0"/>
              <a:t>30.09.2024</a:t>
            </a:fld>
            <a:endParaRPr lang="cs-CZ"/>
          </a:p>
        </p:txBody>
      </p:sp>
      <p:sp>
        <p:nvSpPr>
          <p:cNvPr id="4" name="Footer Placeholder 3">
            <a:extLst>
              <a:ext uri="{FF2B5EF4-FFF2-40B4-BE49-F238E27FC236}">
                <a16:creationId xmlns:a16="http://schemas.microsoft.com/office/drawing/2014/main" id="{2098564D-45CE-4DE8-AD0E-1733D92B8223}"/>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5" name="Slide Number Placeholder 4">
            <a:extLst>
              <a:ext uri="{FF2B5EF4-FFF2-40B4-BE49-F238E27FC236}">
                <a16:creationId xmlns:a16="http://schemas.microsoft.com/office/drawing/2014/main" id="{A6210D49-7DAF-4866-B053-27FD41A6E21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8889B570-9545-4CE4-90E2-7BC80CEA18C2}" type="slidenum">
              <a:rPr lang="cs-CZ" smtClean="0"/>
              <a:t>‹#›</a:t>
            </a:fld>
            <a:endParaRPr lang="cs-CZ"/>
          </a:p>
        </p:txBody>
      </p:sp>
    </p:spTree>
    <p:extLst>
      <p:ext uri="{BB962C8B-B14F-4D97-AF65-F5344CB8AC3E}">
        <p14:creationId xmlns:p14="http://schemas.microsoft.com/office/powerpoint/2010/main" val="120708463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0CBF9E2D-ABE8-4715-ACEE-3A21AD335CA9}" type="datetimeFigureOut">
              <a:rPr lang="cs-CZ" smtClean="0"/>
              <a:t>30.09.2024</a:t>
            </a:fld>
            <a:endParaRPr lang="cs-C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DD42786B-7EAB-4796-A3C3-3241E5BD8FC9}" type="slidenum">
              <a:rPr lang="cs-CZ" smtClean="0"/>
              <a:t>‹#›</a:t>
            </a:fld>
            <a:endParaRPr lang="cs-CZ"/>
          </a:p>
        </p:txBody>
      </p:sp>
    </p:spTree>
    <p:extLst>
      <p:ext uri="{BB962C8B-B14F-4D97-AF65-F5344CB8AC3E}">
        <p14:creationId xmlns:p14="http://schemas.microsoft.com/office/powerpoint/2010/main" val="8958542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Petr Keil and this is my project Biodiversity dynamics across a continuum of space, time, and their scales</a:t>
            </a:r>
            <a:r>
              <a:rPr lang="cs-CZ" dirty="0"/>
              <a:t>. </a:t>
            </a:r>
            <a:endParaRPr lang="en-US" dirty="0"/>
          </a:p>
          <a:p>
            <a:endParaRPr lang="cs-CZ" dirty="0"/>
          </a:p>
          <a:p>
            <a:endParaRPr lang="cs-CZ"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a:t>
            </a:fld>
            <a:endParaRPr lang="cs-CZ"/>
          </a:p>
        </p:txBody>
      </p:sp>
    </p:spTree>
    <p:extLst>
      <p:ext uri="{BB962C8B-B14F-4D97-AF65-F5344CB8AC3E}">
        <p14:creationId xmlns:p14="http://schemas.microsoft.com/office/powerpoint/2010/main" val="282281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10</a:t>
            </a:fld>
            <a:endParaRPr lang="cs-CZ"/>
          </a:p>
        </p:txBody>
      </p:sp>
    </p:spTree>
    <p:extLst>
      <p:ext uri="{BB962C8B-B14F-4D97-AF65-F5344CB8AC3E}">
        <p14:creationId xmlns:p14="http://schemas.microsoft.com/office/powerpoint/2010/main" val="2693644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11</a:t>
            </a:fld>
            <a:endParaRPr lang="cs-CZ"/>
          </a:p>
        </p:txBody>
      </p:sp>
    </p:spTree>
    <p:extLst>
      <p:ext uri="{BB962C8B-B14F-4D97-AF65-F5344CB8AC3E}">
        <p14:creationId xmlns:p14="http://schemas.microsoft.com/office/powerpoint/2010/main" val="2425716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12</a:t>
            </a:fld>
            <a:endParaRPr lang="cs-CZ"/>
          </a:p>
        </p:txBody>
      </p:sp>
    </p:spTree>
    <p:extLst>
      <p:ext uri="{BB962C8B-B14F-4D97-AF65-F5344CB8AC3E}">
        <p14:creationId xmlns:p14="http://schemas.microsoft.com/office/powerpoint/2010/main" val="2709082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13</a:t>
            </a:fld>
            <a:endParaRPr lang="cs-CZ"/>
          </a:p>
        </p:txBody>
      </p:sp>
    </p:spTree>
    <p:extLst>
      <p:ext uri="{BB962C8B-B14F-4D97-AF65-F5344CB8AC3E}">
        <p14:creationId xmlns:p14="http://schemas.microsoft.com/office/powerpoint/2010/main" val="510278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14</a:t>
            </a:fld>
            <a:endParaRPr lang="cs-CZ"/>
          </a:p>
        </p:txBody>
      </p:sp>
    </p:spTree>
    <p:extLst>
      <p:ext uri="{BB962C8B-B14F-4D97-AF65-F5344CB8AC3E}">
        <p14:creationId xmlns:p14="http://schemas.microsoft.com/office/powerpoint/2010/main" val="126723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15</a:t>
            </a:fld>
            <a:endParaRPr lang="cs-CZ"/>
          </a:p>
        </p:txBody>
      </p:sp>
    </p:spTree>
    <p:extLst>
      <p:ext uri="{BB962C8B-B14F-4D97-AF65-F5344CB8AC3E}">
        <p14:creationId xmlns:p14="http://schemas.microsoft.com/office/powerpoint/2010/main" val="3260747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16</a:t>
            </a:fld>
            <a:endParaRPr lang="cs-CZ"/>
          </a:p>
        </p:txBody>
      </p:sp>
    </p:spTree>
    <p:extLst>
      <p:ext uri="{BB962C8B-B14F-4D97-AF65-F5344CB8AC3E}">
        <p14:creationId xmlns:p14="http://schemas.microsoft.com/office/powerpoint/2010/main" val="76195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17</a:t>
            </a:fld>
            <a:endParaRPr lang="cs-CZ"/>
          </a:p>
        </p:txBody>
      </p:sp>
    </p:spTree>
    <p:extLst>
      <p:ext uri="{BB962C8B-B14F-4D97-AF65-F5344CB8AC3E}">
        <p14:creationId xmlns:p14="http://schemas.microsoft.com/office/powerpoint/2010/main" val="1556308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18</a:t>
            </a:fld>
            <a:endParaRPr lang="cs-CZ"/>
          </a:p>
        </p:txBody>
      </p:sp>
    </p:spTree>
    <p:extLst>
      <p:ext uri="{BB962C8B-B14F-4D97-AF65-F5344CB8AC3E}">
        <p14:creationId xmlns:p14="http://schemas.microsoft.com/office/powerpoint/2010/main" val="3957581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19</a:t>
            </a:fld>
            <a:endParaRPr lang="cs-CZ"/>
          </a:p>
        </p:txBody>
      </p:sp>
    </p:spTree>
    <p:extLst>
      <p:ext uri="{BB962C8B-B14F-4D97-AF65-F5344CB8AC3E}">
        <p14:creationId xmlns:p14="http://schemas.microsoft.com/office/powerpoint/2010/main" val="3639188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a:t>
            </a:fld>
            <a:endParaRPr lang="cs-CZ"/>
          </a:p>
        </p:txBody>
      </p:sp>
    </p:spTree>
    <p:extLst>
      <p:ext uri="{BB962C8B-B14F-4D97-AF65-F5344CB8AC3E}">
        <p14:creationId xmlns:p14="http://schemas.microsoft.com/office/powerpoint/2010/main" val="1580997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20</a:t>
            </a:fld>
            <a:endParaRPr lang="cs-CZ"/>
          </a:p>
        </p:txBody>
      </p:sp>
    </p:spTree>
    <p:extLst>
      <p:ext uri="{BB962C8B-B14F-4D97-AF65-F5344CB8AC3E}">
        <p14:creationId xmlns:p14="http://schemas.microsoft.com/office/powerpoint/2010/main" val="987720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21</a:t>
            </a:fld>
            <a:endParaRPr lang="cs-CZ"/>
          </a:p>
        </p:txBody>
      </p:sp>
    </p:spTree>
    <p:extLst>
      <p:ext uri="{BB962C8B-B14F-4D97-AF65-F5344CB8AC3E}">
        <p14:creationId xmlns:p14="http://schemas.microsoft.com/office/powerpoint/2010/main" val="758939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22</a:t>
            </a:fld>
            <a:endParaRPr lang="cs-CZ"/>
          </a:p>
        </p:txBody>
      </p:sp>
    </p:spTree>
    <p:extLst>
      <p:ext uri="{BB962C8B-B14F-4D97-AF65-F5344CB8AC3E}">
        <p14:creationId xmlns:p14="http://schemas.microsoft.com/office/powerpoint/2010/main" val="3488143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23</a:t>
            </a:fld>
            <a:endParaRPr lang="cs-CZ"/>
          </a:p>
        </p:txBody>
      </p:sp>
    </p:spTree>
    <p:extLst>
      <p:ext uri="{BB962C8B-B14F-4D97-AF65-F5344CB8AC3E}">
        <p14:creationId xmlns:p14="http://schemas.microsoft.com/office/powerpoint/2010/main" val="509594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24</a:t>
            </a:fld>
            <a:endParaRPr lang="cs-CZ"/>
          </a:p>
        </p:txBody>
      </p:sp>
    </p:spTree>
    <p:extLst>
      <p:ext uri="{BB962C8B-B14F-4D97-AF65-F5344CB8AC3E}">
        <p14:creationId xmlns:p14="http://schemas.microsoft.com/office/powerpoint/2010/main" val="4154979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25</a:t>
            </a:fld>
            <a:endParaRPr lang="cs-CZ"/>
          </a:p>
        </p:txBody>
      </p:sp>
    </p:spTree>
    <p:extLst>
      <p:ext uri="{BB962C8B-B14F-4D97-AF65-F5344CB8AC3E}">
        <p14:creationId xmlns:p14="http://schemas.microsoft.com/office/powerpoint/2010/main" val="1012868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26</a:t>
            </a:fld>
            <a:endParaRPr lang="cs-CZ"/>
          </a:p>
        </p:txBody>
      </p:sp>
    </p:spTree>
    <p:extLst>
      <p:ext uri="{BB962C8B-B14F-4D97-AF65-F5344CB8AC3E}">
        <p14:creationId xmlns:p14="http://schemas.microsoft.com/office/powerpoint/2010/main" val="4094873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27</a:t>
            </a:fld>
            <a:endParaRPr lang="cs-CZ"/>
          </a:p>
        </p:txBody>
      </p:sp>
    </p:spTree>
    <p:extLst>
      <p:ext uri="{BB962C8B-B14F-4D97-AF65-F5344CB8AC3E}">
        <p14:creationId xmlns:p14="http://schemas.microsoft.com/office/powerpoint/2010/main" val="306051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28</a:t>
            </a:fld>
            <a:endParaRPr lang="cs-CZ"/>
          </a:p>
        </p:txBody>
      </p:sp>
    </p:spTree>
    <p:extLst>
      <p:ext uri="{BB962C8B-B14F-4D97-AF65-F5344CB8AC3E}">
        <p14:creationId xmlns:p14="http://schemas.microsoft.com/office/powerpoint/2010/main" val="4028245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29</a:t>
            </a:fld>
            <a:endParaRPr lang="cs-CZ"/>
          </a:p>
        </p:txBody>
      </p:sp>
    </p:spTree>
    <p:extLst>
      <p:ext uri="{BB962C8B-B14F-4D97-AF65-F5344CB8AC3E}">
        <p14:creationId xmlns:p14="http://schemas.microsoft.com/office/powerpoint/2010/main" val="3591328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a:t>
            </a:fld>
            <a:endParaRPr lang="cs-CZ"/>
          </a:p>
        </p:txBody>
      </p:sp>
    </p:spTree>
    <p:extLst>
      <p:ext uri="{BB962C8B-B14F-4D97-AF65-F5344CB8AC3E}">
        <p14:creationId xmlns:p14="http://schemas.microsoft.com/office/powerpoint/2010/main" val="34715352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30</a:t>
            </a:fld>
            <a:endParaRPr lang="cs-CZ"/>
          </a:p>
        </p:txBody>
      </p:sp>
    </p:spTree>
    <p:extLst>
      <p:ext uri="{BB962C8B-B14F-4D97-AF65-F5344CB8AC3E}">
        <p14:creationId xmlns:p14="http://schemas.microsoft.com/office/powerpoint/2010/main" val="3957251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31</a:t>
            </a:fld>
            <a:endParaRPr lang="cs-CZ"/>
          </a:p>
        </p:txBody>
      </p:sp>
    </p:spTree>
    <p:extLst>
      <p:ext uri="{BB962C8B-B14F-4D97-AF65-F5344CB8AC3E}">
        <p14:creationId xmlns:p14="http://schemas.microsoft.com/office/powerpoint/2010/main" val="946862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32</a:t>
            </a:fld>
            <a:endParaRPr lang="cs-CZ"/>
          </a:p>
        </p:txBody>
      </p:sp>
    </p:spTree>
    <p:extLst>
      <p:ext uri="{BB962C8B-B14F-4D97-AF65-F5344CB8AC3E}">
        <p14:creationId xmlns:p14="http://schemas.microsoft.com/office/powerpoint/2010/main" val="171647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33</a:t>
            </a:fld>
            <a:endParaRPr lang="cs-CZ"/>
          </a:p>
        </p:txBody>
      </p:sp>
    </p:spTree>
    <p:extLst>
      <p:ext uri="{BB962C8B-B14F-4D97-AF65-F5344CB8AC3E}">
        <p14:creationId xmlns:p14="http://schemas.microsoft.com/office/powerpoint/2010/main" val="1964344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34</a:t>
            </a:fld>
            <a:endParaRPr lang="cs-CZ"/>
          </a:p>
        </p:txBody>
      </p:sp>
    </p:spTree>
    <p:extLst>
      <p:ext uri="{BB962C8B-B14F-4D97-AF65-F5344CB8AC3E}">
        <p14:creationId xmlns:p14="http://schemas.microsoft.com/office/powerpoint/2010/main" val="1059458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35</a:t>
            </a:fld>
            <a:endParaRPr lang="cs-CZ"/>
          </a:p>
        </p:txBody>
      </p:sp>
    </p:spTree>
    <p:extLst>
      <p:ext uri="{BB962C8B-B14F-4D97-AF65-F5344CB8AC3E}">
        <p14:creationId xmlns:p14="http://schemas.microsoft.com/office/powerpoint/2010/main" val="2927241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36</a:t>
            </a:fld>
            <a:endParaRPr lang="cs-CZ"/>
          </a:p>
        </p:txBody>
      </p:sp>
    </p:spTree>
    <p:extLst>
      <p:ext uri="{BB962C8B-B14F-4D97-AF65-F5344CB8AC3E}">
        <p14:creationId xmlns:p14="http://schemas.microsoft.com/office/powerpoint/2010/main" val="31757267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37</a:t>
            </a:fld>
            <a:endParaRPr lang="cs-CZ"/>
          </a:p>
        </p:txBody>
      </p:sp>
    </p:spTree>
    <p:extLst>
      <p:ext uri="{BB962C8B-B14F-4D97-AF65-F5344CB8AC3E}">
        <p14:creationId xmlns:p14="http://schemas.microsoft.com/office/powerpoint/2010/main" val="2557868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38</a:t>
            </a:fld>
            <a:endParaRPr lang="cs-CZ"/>
          </a:p>
        </p:txBody>
      </p:sp>
    </p:spTree>
    <p:extLst>
      <p:ext uri="{BB962C8B-B14F-4D97-AF65-F5344CB8AC3E}">
        <p14:creationId xmlns:p14="http://schemas.microsoft.com/office/powerpoint/2010/main" val="1204136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39</a:t>
            </a:fld>
            <a:endParaRPr lang="cs-CZ"/>
          </a:p>
        </p:txBody>
      </p:sp>
    </p:spTree>
    <p:extLst>
      <p:ext uri="{BB962C8B-B14F-4D97-AF65-F5344CB8AC3E}">
        <p14:creationId xmlns:p14="http://schemas.microsoft.com/office/powerpoint/2010/main" val="4265356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a:t>
            </a:fld>
            <a:endParaRPr lang="cs-CZ"/>
          </a:p>
        </p:txBody>
      </p:sp>
    </p:spTree>
    <p:extLst>
      <p:ext uri="{BB962C8B-B14F-4D97-AF65-F5344CB8AC3E}">
        <p14:creationId xmlns:p14="http://schemas.microsoft.com/office/powerpoint/2010/main" val="892734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40</a:t>
            </a:fld>
            <a:endParaRPr lang="cs-CZ"/>
          </a:p>
        </p:txBody>
      </p:sp>
    </p:spTree>
    <p:extLst>
      <p:ext uri="{BB962C8B-B14F-4D97-AF65-F5344CB8AC3E}">
        <p14:creationId xmlns:p14="http://schemas.microsoft.com/office/powerpoint/2010/main" val="6672053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41</a:t>
            </a:fld>
            <a:endParaRPr lang="cs-CZ"/>
          </a:p>
        </p:txBody>
      </p:sp>
    </p:spTree>
    <p:extLst>
      <p:ext uri="{BB962C8B-B14F-4D97-AF65-F5344CB8AC3E}">
        <p14:creationId xmlns:p14="http://schemas.microsoft.com/office/powerpoint/2010/main" val="2246675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42</a:t>
            </a:fld>
            <a:endParaRPr lang="cs-CZ"/>
          </a:p>
        </p:txBody>
      </p:sp>
    </p:spTree>
    <p:extLst>
      <p:ext uri="{BB962C8B-B14F-4D97-AF65-F5344CB8AC3E}">
        <p14:creationId xmlns:p14="http://schemas.microsoft.com/office/powerpoint/2010/main" val="935606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43</a:t>
            </a:fld>
            <a:endParaRPr lang="cs-CZ"/>
          </a:p>
        </p:txBody>
      </p:sp>
    </p:spTree>
    <p:extLst>
      <p:ext uri="{BB962C8B-B14F-4D97-AF65-F5344CB8AC3E}">
        <p14:creationId xmlns:p14="http://schemas.microsoft.com/office/powerpoint/2010/main" val="616277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44</a:t>
            </a:fld>
            <a:endParaRPr lang="cs-CZ"/>
          </a:p>
        </p:txBody>
      </p:sp>
    </p:spTree>
    <p:extLst>
      <p:ext uri="{BB962C8B-B14F-4D97-AF65-F5344CB8AC3E}">
        <p14:creationId xmlns:p14="http://schemas.microsoft.com/office/powerpoint/2010/main" val="4129259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45</a:t>
            </a:fld>
            <a:endParaRPr lang="cs-CZ"/>
          </a:p>
        </p:txBody>
      </p:sp>
    </p:spTree>
    <p:extLst>
      <p:ext uri="{BB962C8B-B14F-4D97-AF65-F5344CB8AC3E}">
        <p14:creationId xmlns:p14="http://schemas.microsoft.com/office/powerpoint/2010/main" val="19874759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46</a:t>
            </a:fld>
            <a:endParaRPr lang="cs-CZ"/>
          </a:p>
        </p:txBody>
      </p:sp>
    </p:spTree>
    <p:extLst>
      <p:ext uri="{BB962C8B-B14F-4D97-AF65-F5344CB8AC3E}">
        <p14:creationId xmlns:p14="http://schemas.microsoft.com/office/powerpoint/2010/main" val="1033312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47</a:t>
            </a:fld>
            <a:endParaRPr lang="cs-CZ"/>
          </a:p>
        </p:txBody>
      </p:sp>
    </p:spTree>
    <p:extLst>
      <p:ext uri="{BB962C8B-B14F-4D97-AF65-F5344CB8AC3E}">
        <p14:creationId xmlns:p14="http://schemas.microsoft.com/office/powerpoint/2010/main" val="25749037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panel we can probably all agree that biodiversity is one of the most valuable natural resources.</a:t>
            </a:r>
          </a:p>
          <a:p>
            <a:pPr marL="171450" indent="-171450">
              <a:buFontTx/>
              <a:buChar char="-"/>
            </a:pPr>
            <a:r>
              <a:rPr lang="en-US" dirty="0"/>
              <a:t>But things like climate change or habitat loss are a threat to biodiversity, to the extent that we hear about biodiversity crisis, or sixth mass extinction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example, about 1% of vertebrate species have gone extinct because of humans</a:t>
            </a:r>
          </a:p>
          <a:p>
            <a:pPr marL="0" indent="0">
              <a:buFontTx/>
              <a:buNone/>
            </a:pPr>
            <a:endParaRPr lang="en-US" dirty="0"/>
          </a:p>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48</a:t>
            </a:fld>
            <a:endParaRPr lang="cs-CZ"/>
          </a:p>
        </p:txBody>
      </p:sp>
    </p:spTree>
    <p:extLst>
      <p:ext uri="{BB962C8B-B14F-4D97-AF65-F5344CB8AC3E}">
        <p14:creationId xmlns:p14="http://schemas.microsoft.com/office/powerpoint/2010/main" val="3036112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49</a:t>
            </a:fld>
            <a:endParaRPr lang="cs-CZ"/>
          </a:p>
        </p:txBody>
      </p:sp>
    </p:spTree>
    <p:extLst>
      <p:ext uri="{BB962C8B-B14F-4D97-AF65-F5344CB8AC3E}">
        <p14:creationId xmlns:p14="http://schemas.microsoft.com/office/powerpoint/2010/main" val="1414707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5</a:t>
            </a:fld>
            <a:endParaRPr lang="cs-CZ"/>
          </a:p>
        </p:txBody>
      </p:sp>
    </p:spTree>
    <p:extLst>
      <p:ext uri="{BB962C8B-B14F-4D97-AF65-F5344CB8AC3E}">
        <p14:creationId xmlns:p14="http://schemas.microsoft.com/office/powerpoint/2010/main" val="3969904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6</a:t>
            </a:fld>
            <a:endParaRPr lang="cs-CZ"/>
          </a:p>
        </p:txBody>
      </p:sp>
    </p:spTree>
    <p:extLst>
      <p:ext uri="{BB962C8B-B14F-4D97-AF65-F5344CB8AC3E}">
        <p14:creationId xmlns:p14="http://schemas.microsoft.com/office/powerpoint/2010/main" val="3894912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7</a:t>
            </a:fld>
            <a:endParaRPr lang="cs-CZ"/>
          </a:p>
        </p:txBody>
      </p:sp>
    </p:spTree>
    <p:extLst>
      <p:ext uri="{BB962C8B-B14F-4D97-AF65-F5344CB8AC3E}">
        <p14:creationId xmlns:p14="http://schemas.microsoft.com/office/powerpoint/2010/main" val="4243370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8</a:t>
            </a:fld>
            <a:endParaRPr lang="cs-CZ"/>
          </a:p>
        </p:txBody>
      </p:sp>
    </p:spTree>
    <p:extLst>
      <p:ext uri="{BB962C8B-B14F-4D97-AF65-F5344CB8AC3E}">
        <p14:creationId xmlns:p14="http://schemas.microsoft.com/office/powerpoint/2010/main" val="100571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These are also topics that we study in my research group.</a:t>
            </a:r>
          </a:p>
          <a:p>
            <a:endParaRPr lang="en-US" dirty="0"/>
          </a:p>
        </p:txBody>
      </p:sp>
      <p:sp>
        <p:nvSpPr>
          <p:cNvPr id="4" name="Footer Placeholder 3"/>
          <p:cNvSpPr>
            <a:spLocks noGrp="1"/>
          </p:cNvSpPr>
          <p:nvPr>
            <p:ph type="ftr" sz="quarter" idx="4"/>
          </p:nvPr>
        </p:nvSpPr>
        <p:spPr/>
        <p:txBody>
          <a:bodyPr/>
          <a:lstStyle/>
          <a:p>
            <a:endParaRPr lang="cs-CZ"/>
          </a:p>
        </p:txBody>
      </p:sp>
      <p:sp>
        <p:nvSpPr>
          <p:cNvPr id="5" name="Slide Number Placeholder 4"/>
          <p:cNvSpPr>
            <a:spLocks noGrp="1"/>
          </p:cNvSpPr>
          <p:nvPr>
            <p:ph type="sldNum" sz="quarter" idx="5"/>
          </p:nvPr>
        </p:nvSpPr>
        <p:spPr/>
        <p:txBody>
          <a:bodyPr/>
          <a:lstStyle/>
          <a:p>
            <a:fld id="{DD42786B-7EAB-4796-A3C3-3241E5BD8FC9}" type="slidenum">
              <a:rPr lang="cs-CZ" smtClean="0"/>
              <a:t>9</a:t>
            </a:fld>
            <a:endParaRPr lang="cs-CZ"/>
          </a:p>
        </p:txBody>
      </p:sp>
    </p:spTree>
    <p:extLst>
      <p:ext uri="{BB962C8B-B14F-4D97-AF65-F5344CB8AC3E}">
        <p14:creationId xmlns:p14="http://schemas.microsoft.com/office/powerpoint/2010/main" val="4122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A343-F8CD-4B91-80D5-8F976A5FC73D}"/>
              </a:ext>
            </a:extLst>
          </p:cNvPr>
          <p:cNvSpPr>
            <a:spLocks noGrp="1"/>
          </p:cNvSpPr>
          <p:nvPr>
            <p:ph type="ctrTitle"/>
          </p:nvPr>
        </p:nvSpPr>
        <p:spPr>
          <a:xfrm>
            <a:off x="703384" y="491372"/>
            <a:ext cx="9144000" cy="1817877"/>
          </a:xfrm>
        </p:spPr>
        <p:txBody>
          <a:bodyPr anchor="b">
            <a:normAutofit/>
          </a:bodyPr>
          <a:lstStyle>
            <a:lvl1pPr algn="l">
              <a:lnSpc>
                <a:spcPct val="120000"/>
              </a:lnSpc>
              <a:defRPr sz="3200"/>
            </a:lvl1pPr>
          </a:lstStyle>
          <a:p>
            <a:r>
              <a:rPr lang="en-US" dirty="0"/>
              <a:t>Click to edit Master title style</a:t>
            </a:r>
            <a:endParaRPr lang="cs-CZ" dirty="0"/>
          </a:p>
        </p:txBody>
      </p:sp>
      <p:sp>
        <p:nvSpPr>
          <p:cNvPr id="3" name="Subtitle 2">
            <a:extLst>
              <a:ext uri="{FF2B5EF4-FFF2-40B4-BE49-F238E27FC236}">
                <a16:creationId xmlns:a16="http://schemas.microsoft.com/office/drawing/2014/main" id="{4F4CF820-8C15-4B2C-8A98-0F7C6D2B5309}"/>
              </a:ext>
            </a:extLst>
          </p:cNvPr>
          <p:cNvSpPr>
            <a:spLocks noGrp="1"/>
          </p:cNvSpPr>
          <p:nvPr>
            <p:ph type="subTitle" idx="1"/>
          </p:nvPr>
        </p:nvSpPr>
        <p:spPr>
          <a:xfrm>
            <a:off x="703384" y="2679285"/>
            <a:ext cx="9144000" cy="1655762"/>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cs-CZ" dirty="0"/>
          </a:p>
        </p:txBody>
      </p:sp>
      <p:sp>
        <p:nvSpPr>
          <p:cNvPr id="11" name="Footer Placeholder 10">
            <a:extLst>
              <a:ext uri="{FF2B5EF4-FFF2-40B4-BE49-F238E27FC236}">
                <a16:creationId xmlns:a16="http://schemas.microsoft.com/office/drawing/2014/main" id="{FD62E281-3647-4F0D-A47A-4C1A246EFB94}"/>
              </a:ext>
            </a:extLst>
          </p:cNvPr>
          <p:cNvSpPr>
            <a:spLocks noGrp="1"/>
          </p:cNvSpPr>
          <p:nvPr>
            <p:ph type="ftr" sz="quarter" idx="11"/>
          </p:nvPr>
        </p:nvSpPr>
        <p:spPr>
          <a:xfrm>
            <a:off x="0" y="6553200"/>
            <a:ext cx="9448800" cy="304800"/>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12" name="Slide Number Placeholder 11">
            <a:extLst>
              <a:ext uri="{FF2B5EF4-FFF2-40B4-BE49-F238E27FC236}">
                <a16:creationId xmlns:a16="http://schemas.microsoft.com/office/drawing/2014/main" id="{850E99B9-1540-41C4-ACB1-BA6B98774206}"/>
              </a:ext>
            </a:extLst>
          </p:cNvPr>
          <p:cNvSpPr>
            <a:spLocks noGrp="1"/>
          </p:cNvSpPr>
          <p:nvPr>
            <p:ph type="sldNum" sz="quarter" idx="12"/>
          </p:nvPr>
        </p:nvSpPr>
        <p:spPr>
          <a:xfrm>
            <a:off x="9448800" y="6553200"/>
            <a:ext cx="2743200" cy="304800"/>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214394728"/>
      </p:ext>
    </p:extLst>
  </p:cSld>
  <p:clrMapOvr>
    <a:masterClrMapping/>
  </p:clrMapOvr>
  <p:extLst>
    <p:ext uri="{DCECCB84-F9BA-43D5-87BE-67443E8EF086}">
      <p15:sldGuideLst xmlns:p15="http://schemas.microsoft.com/office/powerpoint/2012/main">
        <p15:guide id="1" orient="horz" pos="4128" userDrawn="1">
          <p15:clr>
            <a:srgbClr val="FBAE40"/>
          </p15:clr>
        </p15:guide>
        <p15:guide id="2" pos="5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C36F-FB40-46CF-BA4E-D7BFB0ABF83F}"/>
              </a:ext>
            </a:extLst>
          </p:cNvPr>
          <p:cNvSpPr>
            <a:spLocks noGrp="1"/>
          </p:cNvSpPr>
          <p:nvPr>
            <p:ph type="title"/>
          </p:nvPr>
        </p:nvSpPr>
        <p:spPr>
          <a:xfrm>
            <a:off x="0" y="-1"/>
            <a:ext cx="12487564" cy="681037"/>
          </a:xfrm>
          <a:solidFill>
            <a:schemeClr val="bg1">
              <a:lumMod val="85000"/>
            </a:schemeClr>
          </a:solidFill>
        </p:spPr>
        <p:txBody>
          <a:bodyPr>
            <a:normAutofit/>
          </a:bodyPr>
          <a:lstStyle>
            <a:lvl1pPr marL="274320">
              <a:defRPr sz="2400">
                <a:solidFill>
                  <a:schemeClr val="tx1"/>
                </a:solidFill>
              </a:defRPr>
            </a:lvl1pPr>
          </a:lstStyle>
          <a:p>
            <a:r>
              <a:rPr lang="en-US" dirty="0"/>
              <a:t>Click to edit Master title style</a:t>
            </a:r>
            <a:endParaRPr lang="cs-CZ" dirty="0"/>
          </a:p>
        </p:txBody>
      </p:sp>
      <p:sp>
        <p:nvSpPr>
          <p:cNvPr id="3" name="Content Placeholder 2">
            <a:extLst>
              <a:ext uri="{FF2B5EF4-FFF2-40B4-BE49-F238E27FC236}">
                <a16:creationId xmlns:a16="http://schemas.microsoft.com/office/drawing/2014/main" id="{A660F4F2-E764-49C1-B617-A9D8BD31E161}"/>
              </a:ext>
            </a:extLst>
          </p:cNvPr>
          <p:cNvSpPr>
            <a:spLocks noGrp="1"/>
          </p:cNvSpPr>
          <p:nvPr>
            <p:ph idx="1"/>
          </p:nvPr>
        </p:nvSpPr>
        <p:spPr>
          <a:xfrm>
            <a:off x="838200" y="1105189"/>
            <a:ext cx="10515600" cy="4351338"/>
          </a:xfrm>
        </p:spPr>
        <p:txBody>
          <a:bodyPr/>
          <a:lstStyle>
            <a:lvl1pPr marL="0" indent="0">
              <a:buNone/>
              <a:defRPr sz="2000"/>
            </a:lvl1pPr>
            <a:lvl2pPr>
              <a:defRPr sz="1800"/>
            </a:lvl2pPr>
            <a:lvl3pPr>
              <a:defRPr sz="16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96D39BB4-1FF4-4FE1-ACFD-B24B7C1DEED7}"/>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
        <p:nvSpPr>
          <p:cNvPr id="6" name="Slide Number Placeholder 5">
            <a:extLst>
              <a:ext uri="{FF2B5EF4-FFF2-40B4-BE49-F238E27FC236}">
                <a16:creationId xmlns:a16="http://schemas.microsoft.com/office/drawing/2014/main" id="{935D74CB-2F32-4865-8731-CCEF1DE74073}"/>
              </a:ext>
            </a:extLst>
          </p:cNvPr>
          <p:cNvSpPr>
            <a:spLocks noGrp="1"/>
          </p:cNvSpPr>
          <p:nvPr>
            <p:ph type="sldNum" sz="quarter" idx="12"/>
          </p:nvPr>
        </p:nvSpPr>
        <p:spPr>
          <a:xfrm>
            <a:off x="9448800" y="6578082"/>
            <a:ext cx="2743200" cy="27991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91119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A487-18A5-4BE2-BB06-FC58A62155D0}"/>
              </a:ext>
            </a:extLst>
          </p:cNvPr>
          <p:cNvSpPr>
            <a:spLocks noGrp="1"/>
          </p:cNvSpPr>
          <p:nvPr>
            <p:ph type="title"/>
          </p:nvPr>
        </p:nvSpPr>
        <p:spPr>
          <a:xfrm>
            <a:off x="831850" y="1709738"/>
            <a:ext cx="10515600" cy="2852737"/>
          </a:xfrm>
        </p:spPr>
        <p:txBody>
          <a:bodyPr anchor="b">
            <a:normAutofit/>
          </a:bodyPr>
          <a:lstStyle>
            <a:lvl1pPr>
              <a:defRPr sz="3400" baseline="0"/>
            </a:lvl1pPr>
          </a:lstStyle>
          <a:p>
            <a:r>
              <a:rPr lang="en-US" dirty="0"/>
              <a:t>Click to edit Master title style</a:t>
            </a:r>
            <a:endParaRPr lang="cs-CZ" dirty="0"/>
          </a:p>
        </p:txBody>
      </p:sp>
      <p:sp>
        <p:nvSpPr>
          <p:cNvPr id="3" name="Text Placeholder 2">
            <a:extLst>
              <a:ext uri="{FF2B5EF4-FFF2-40B4-BE49-F238E27FC236}">
                <a16:creationId xmlns:a16="http://schemas.microsoft.com/office/drawing/2014/main" id="{873DC456-583F-4996-A362-D4B2CEC451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B92D7CA-4D29-4535-8BFA-A4B25906744F}"/>
              </a:ext>
            </a:extLst>
          </p:cNvPr>
          <p:cNvSpPr>
            <a:spLocks noGrp="1"/>
          </p:cNvSpPr>
          <p:nvPr>
            <p:ph type="sldNum" sz="quarter" idx="12"/>
          </p:nvPr>
        </p:nvSpPr>
        <p:spPr>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7" name="Footer Placeholder 4">
            <a:extLst>
              <a:ext uri="{FF2B5EF4-FFF2-40B4-BE49-F238E27FC236}">
                <a16:creationId xmlns:a16="http://schemas.microsoft.com/office/drawing/2014/main" id="{3B189797-3953-4F5D-877B-7A93E60C5034}"/>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a:solidFill>
                  <a:schemeClr val="tx1"/>
                </a:solidFill>
              </a:defRPr>
            </a:lvl1pPr>
          </a:lstStyle>
          <a:p>
            <a:endParaRPr lang="cs-CZ" dirty="0"/>
          </a:p>
        </p:txBody>
      </p:sp>
    </p:spTree>
    <p:extLst>
      <p:ext uri="{BB962C8B-B14F-4D97-AF65-F5344CB8AC3E}">
        <p14:creationId xmlns:p14="http://schemas.microsoft.com/office/powerpoint/2010/main" val="1517459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Outro">
    <p:bg>
      <p:bgPr>
        <a:solidFill>
          <a:srgbClr val="23373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1AA8-01C8-4783-AFEE-64DCA4FEBCE3}"/>
              </a:ext>
            </a:extLst>
          </p:cNvPr>
          <p:cNvSpPr>
            <a:spLocks noGrp="1"/>
          </p:cNvSpPr>
          <p:nvPr>
            <p:ph type="title"/>
          </p:nvPr>
        </p:nvSpPr>
        <p:spPr>
          <a:xfrm>
            <a:off x="975360" y="3794125"/>
            <a:ext cx="10515600" cy="1325563"/>
          </a:xfrm>
          <a:solidFill>
            <a:srgbClr val="23373B"/>
          </a:solidFill>
        </p:spPr>
        <p:txBody>
          <a:bodyPr>
            <a:normAutofit/>
          </a:bodyPr>
          <a:lstStyle>
            <a:lvl1pPr algn="ctr">
              <a:defRPr sz="3600" baseline="0">
                <a:solidFill>
                  <a:schemeClr val="bg1"/>
                </a:solidFill>
              </a:defRPr>
            </a:lvl1pPr>
          </a:lstStyle>
          <a:p>
            <a:r>
              <a:rPr lang="en-US" dirty="0"/>
              <a:t>Click to edit Master title style</a:t>
            </a:r>
            <a:endParaRPr lang="cs-CZ" dirty="0"/>
          </a:p>
        </p:txBody>
      </p:sp>
      <p:sp>
        <p:nvSpPr>
          <p:cNvPr id="5" name="Slide Number Placeholder 4">
            <a:extLst>
              <a:ext uri="{FF2B5EF4-FFF2-40B4-BE49-F238E27FC236}">
                <a16:creationId xmlns:a16="http://schemas.microsoft.com/office/drawing/2014/main" id="{1EF3AB4D-DC5C-41FB-81BF-8BC570B15F0F}"/>
              </a:ext>
            </a:extLst>
          </p:cNvPr>
          <p:cNvSpPr>
            <a:spLocks noGrp="1"/>
          </p:cNvSpPr>
          <p:nvPr>
            <p:ph type="sldNum" sz="quarter" idx="12"/>
          </p:nvPr>
        </p:nvSpPr>
        <p:spPr>
          <a:xfrm>
            <a:off x="9448800" y="6568751"/>
            <a:ext cx="2743199" cy="289248"/>
          </a:xfrm>
          <a:solidFill>
            <a:schemeClr val="bg1">
              <a:lumMod val="85000"/>
            </a:schemeClr>
          </a:solidFill>
        </p:spPr>
        <p:txBody>
          <a:bodyPr/>
          <a:lstStyle>
            <a:lvl1pPr algn="ctr">
              <a:defRPr sz="1400">
                <a:solidFill>
                  <a:schemeClr val="tx1"/>
                </a:solidFill>
              </a:defRPr>
            </a:lvl1pPr>
          </a:lstStyle>
          <a:p>
            <a:fld id="{613B397D-D41F-492E-ABE2-B3390F73867D}" type="slidenum">
              <a:rPr lang="cs-CZ" smtClean="0"/>
              <a:pPr/>
              <a:t>‹#›</a:t>
            </a:fld>
            <a:endParaRPr lang="cs-CZ" dirty="0"/>
          </a:p>
        </p:txBody>
      </p:sp>
      <p:sp>
        <p:nvSpPr>
          <p:cNvPr id="6" name="Footer Placeholder 4">
            <a:extLst>
              <a:ext uri="{FF2B5EF4-FFF2-40B4-BE49-F238E27FC236}">
                <a16:creationId xmlns:a16="http://schemas.microsoft.com/office/drawing/2014/main" id="{8391CD50-3AE7-435F-B3BF-0B4F9FA5DE40}"/>
              </a:ext>
            </a:extLst>
          </p:cNvPr>
          <p:cNvSpPr>
            <a:spLocks noGrp="1"/>
          </p:cNvSpPr>
          <p:nvPr>
            <p:ph type="ftr" sz="quarter" idx="11"/>
          </p:nvPr>
        </p:nvSpPr>
        <p:spPr>
          <a:xfrm>
            <a:off x="1" y="6578082"/>
            <a:ext cx="9448800" cy="279918"/>
          </a:xfrm>
          <a:solidFill>
            <a:schemeClr val="bg1">
              <a:lumMod val="85000"/>
            </a:schemeClr>
          </a:solidFill>
        </p:spPr>
        <p:txBody>
          <a:bodyPr/>
          <a:lstStyle>
            <a:lvl1pPr marL="2743200" algn="l">
              <a:defRPr sz="1400">
                <a:solidFill>
                  <a:schemeClr val="tx1"/>
                </a:solidFill>
              </a:defRPr>
            </a:lvl1pPr>
          </a:lstStyle>
          <a:p>
            <a:endParaRPr lang="cs-CZ" dirty="0"/>
          </a:p>
        </p:txBody>
      </p:sp>
    </p:spTree>
    <p:extLst>
      <p:ext uri="{BB962C8B-B14F-4D97-AF65-F5344CB8AC3E}">
        <p14:creationId xmlns:p14="http://schemas.microsoft.com/office/powerpoint/2010/main" val="35316985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3612D-5967-4E8B-ABFF-DDFED3A127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D266D671-F42C-420C-B33C-94E87A088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cs-CZ" dirty="0"/>
          </a:p>
        </p:txBody>
      </p:sp>
      <p:sp>
        <p:nvSpPr>
          <p:cNvPr id="5" name="Footer Placeholder 4">
            <a:extLst>
              <a:ext uri="{FF2B5EF4-FFF2-40B4-BE49-F238E27FC236}">
                <a16:creationId xmlns:a16="http://schemas.microsoft.com/office/drawing/2014/main" id="{DC17D913-A7C6-4243-A0B7-06586CD13B9C}"/>
              </a:ext>
            </a:extLst>
          </p:cNvPr>
          <p:cNvSpPr>
            <a:spLocks noGrp="1"/>
          </p:cNvSpPr>
          <p:nvPr>
            <p:ph type="ftr" sz="quarter" idx="3"/>
          </p:nvPr>
        </p:nvSpPr>
        <p:spPr>
          <a:xfrm>
            <a:off x="0" y="6568751"/>
            <a:ext cx="9448800" cy="289249"/>
          </a:xfrm>
          <a:prstGeom prst="rect">
            <a:avLst/>
          </a:prstGeom>
        </p:spPr>
        <p:txBody>
          <a:bodyPr vert="horz" lIns="91440" tIns="45720" rIns="91440" bIns="45720" rtlCol="0" anchor="ctr"/>
          <a:lstStyle>
            <a:lvl1pPr algn="ctr">
              <a:defRPr sz="1400">
                <a:solidFill>
                  <a:schemeClr val="tx1">
                    <a:tint val="75000"/>
                  </a:schemeClr>
                </a:solidFill>
              </a:defRPr>
            </a:lvl1pPr>
          </a:lstStyle>
          <a:p>
            <a:endParaRPr lang="cs-CZ" dirty="0"/>
          </a:p>
        </p:txBody>
      </p:sp>
      <p:sp>
        <p:nvSpPr>
          <p:cNvPr id="6" name="Slide Number Placeholder 5">
            <a:extLst>
              <a:ext uri="{FF2B5EF4-FFF2-40B4-BE49-F238E27FC236}">
                <a16:creationId xmlns:a16="http://schemas.microsoft.com/office/drawing/2014/main" id="{3A3B261C-335C-4084-B845-909AAB17F9F9}"/>
              </a:ext>
            </a:extLst>
          </p:cNvPr>
          <p:cNvSpPr>
            <a:spLocks noGrp="1"/>
          </p:cNvSpPr>
          <p:nvPr>
            <p:ph type="sldNum" sz="quarter" idx="4"/>
          </p:nvPr>
        </p:nvSpPr>
        <p:spPr>
          <a:xfrm>
            <a:off x="9448800" y="6568751"/>
            <a:ext cx="2743200" cy="289248"/>
          </a:xfrm>
          <a:prstGeom prst="rect">
            <a:avLst/>
          </a:prstGeom>
        </p:spPr>
        <p:txBody>
          <a:bodyPr vert="horz" lIns="91440" tIns="45720" rIns="91440" bIns="45720" rtlCol="0" anchor="ctr"/>
          <a:lstStyle>
            <a:lvl1pPr algn="r">
              <a:defRPr sz="1400">
                <a:solidFill>
                  <a:schemeClr val="tx1">
                    <a:tint val="75000"/>
                  </a:schemeClr>
                </a:solidFill>
              </a:defRPr>
            </a:lvl1pPr>
          </a:lstStyle>
          <a:p>
            <a:fld id="{613B397D-D41F-492E-ABE2-B3390F73867D}" type="slidenum">
              <a:rPr lang="cs-CZ" smtClean="0"/>
              <a:pPr/>
              <a:t>‹#›</a:t>
            </a:fld>
            <a:endParaRPr lang="cs-CZ" dirty="0"/>
          </a:p>
        </p:txBody>
      </p:sp>
    </p:spTree>
    <p:extLst>
      <p:ext uri="{BB962C8B-B14F-4D97-AF65-F5344CB8AC3E}">
        <p14:creationId xmlns:p14="http://schemas.microsoft.com/office/powerpoint/2010/main" val="3548208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0"/>
        </a:spcAft>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12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hyperlink" Target="https://science.ebird.org/en/status-and-trends/abundance-animation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9.gif"/></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petrkeil/Spatial-Ecology-and-Macroec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keil@fzp.czu.cz" TargetMode="External"/><Relationship Id="rId7" Type="http://schemas.openxmlformats.org/officeDocument/2006/relationships/hyperlink" Target="mailto:gabriele.midolo@gmail.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mailto:wolke@fzp.czu.cz" TargetMode="External"/><Relationship Id="rId5" Type="http://schemas.openxmlformats.org/officeDocument/2006/relationships/hyperlink" Target="mailto:soria_gonzalez@fzp.czu.cz" TargetMode="External"/><Relationship Id="rId4" Type="http://schemas.openxmlformats.org/officeDocument/2006/relationships/hyperlink" Target="mailto:grattarola@fzp.czu.cz"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3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3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emf"/><Relationship Id="rId4" Type="http://schemas.openxmlformats.org/officeDocument/2006/relationships/image" Target="../media/image79.jpeg"/></Relationships>
</file>

<file path=ppt/slides/_rels/slide4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42.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7.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79.jpeg"/></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44.xml.rels><?xml version="1.0" encoding="UTF-8" standalone="yes"?>
<Relationships xmlns="http://schemas.openxmlformats.org/package/2006/relationships"><Relationship Id="rId3" Type="http://schemas.openxmlformats.org/officeDocument/2006/relationships/image" Target="../media/image91.jpeg"/><Relationship Id="rId7" Type="http://schemas.openxmlformats.org/officeDocument/2006/relationships/image" Target="../media/image87.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4.emf"/><Relationship Id="rId5" Type="http://schemas.openxmlformats.org/officeDocument/2006/relationships/image" Target="../media/image93.jpeg"/><Relationship Id="rId4" Type="http://schemas.openxmlformats.org/officeDocument/2006/relationships/image" Target="../media/image92.jpeg"/></Relationships>
</file>

<file path=ppt/slides/_rels/slide4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4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90.png"/><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petrkeil.github.i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 Id="rId14" Type="http://schemas.openxmlformats.org/officeDocument/2006/relationships/image" Target="../media/image19.jpeg"/></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jpeg"/><Relationship Id="rId7" Type="http://schemas.openxmlformats.org/officeDocument/2006/relationships/image" Target="../media/image23.jpeg"/><Relationship Id="rId12"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4.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8.jpe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5EF1B-03B5-4BEB-84ED-1DE8303A9A3A}"/>
              </a:ext>
            </a:extLst>
          </p:cNvPr>
          <p:cNvSpPr>
            <a:spLocks noGrp="1"/>
          </p:cNvSpPr>
          <p:nvPr>
            <p:ph type="ctrTitle"/>
          </p:nvPr>
        </p:nvSpPr>
        <p:spPr>
          <a:xfrm>
            <a:off x="1240413" y="383268"/>
            <a:ext cx="9932412" cy="1817877"/>
          </a:xfrm>
        </p:spPr>
        <p:txBody>
          <a:bodyPr>
            <a:normAutofit/>
          </a:bodyPr>
          <a:lstStyle/>
          <a:p>
            <a:r>
              <a:rPr lang="en-US" sz="2800" b="1" dirty="0"/>
              <a:t>Spatial Ecology and Macroecology, </a:t>
            </a:r>
            <a:r>
              <a:rPr lang="en-US" sz="2800" b="1"/>
              <a:t>Winter 2024/2025</a:t>
            </a:r>
            <a:endParaRPr lang="cs-CZ" sz="2800" b="1" dirty="0"/>
          </a:p>
        </p:txBody>
      </p:sp>
      <p:sp>
        <p:nvSpPr>
          <p:cNvPr id="3" name="Subtitle 2">
            <a:extLst>
              <a:ext uri="{FF2B5EF4-FFF2-40B4-BE49-F238E27FC236}">
                <a16:creationId xmlns:a16="http://schemas.microsoft.com/office/drawing/2014/main" id="{ABCCC8FF-9181-4D87-9E04-8C3A7E8D8CC2}"/>
              </a:ext>
            </a:extLst>
          </p:cNvPr>
          <p:cNvSpPr>
            <a:spLocks noGrp="1"/>
          </p:cNvSpPr>
          <p:nvPr>
            <p:ph type="subTitle" idx="1"/>
          </p:nvPr>
        </p:nvSpPr>
        <p:spPr>
          <a:xfrm>
            <a:off x="1240412" y="2628265"/>
            <a:ext cx="9837163" cy="818523"/>
          </a:xfrm>
        </p:spPr>
        <p:txBody>
          <a:bodyPr>
            <a:normAutofit fontScale="92500" lnSpcReduction="10000"/>
          </a:bodyPr>
          <a:lstStyle/>
          <a:p>
            <a:r>
              <a:rPr lang="en-US" sz="2400" dirty="0"/>
              <a:t>Lectures: </a:t>
            </a:r>
            <a:r>
              <a:rPr lang="en-US" sz="2400" b="1" dirty="0"/>
              <a:t>Petr Keil</a:t>
            </a:r>
            <a:r>
              <a:rPr lang="en-US" sz="2400" dirty="0"/>
              <a:t>, maybe Frieda W</a:t>
            </a:r>
            <a:r>
              <a:rPr lang="cs-CZ" sz="2400" dirty="0" err="1"/>
              <a:t>ölke</a:t>
            </a:r>
            <a:endParaRPr lang="en-US" sz="2400" dirty="0"/>
          </a:p>
          <a:p>
            <a:r>
              <a:rPr lang="en-US" sz="2400" dirty="0"/>
              <a:t>Practices: Flo Grattarola, Carmen Soria, </a:t>
            </a:r>
            <a:r>
              <a:rPr lang="en-US" sz="2400" dirty="0" err="1"/>
              <a:t>Gabri</a:t>
            </a:r>
            <a:r>
              <a:rPr lang="en-US" sz="2400" dirty="0"/>
              <a:t> </a:t>
            </a:r>
            <a:r>
              <a:rPr lang="en-US" sz="2400" dirty="0" err="1"/>
              <a:t>Midolo</a:t>
            </a:r>
            <a:r>
              <a:rPr lang="en-US" sz="2400" dirty="0"/>
              <a:t>, Frieda W</a:t>
            </a:r>
            <a:r>
              <a:rPr lang="cs-CZ" sz="2400" dirty="0" err="1"/>
              <a:t>ölke</a:t>
            </a:r>
            <a:endParaRPr lang="en-US" sz="2400" dirty="0"/>
          </a:p>
        </p:txBody>
      </p:sp>
      <p:cxnSp>
        <p:nvCxnSpPr>
          <p:cNvPr id="17" name="Straight Connector 16">
            <a:extLst>
              <a:ext uri="{FF2B5EF4-FFF2-40B4-BE49-F238E27FC236}">
                <a16:creationId xmlns:a16="http://schemas.microsoft.com/office/drawing/2014/main" id="{D4FB1F63-3AAC-4310-934E-A4A753AF4C86}"/>
              </a:ext>
            </a:extLst>
          </p:cNvPr>
          <p:cNvCxnSpPr>
            <a:cxnSpLocks/>
          </p:cNvCxnSpPr>
          <p:nvPr/>
        </p:nvCxnSpPr>
        <p:spPr>
          <a:xfrm>
            <a:off x="1354153" y="2393005"/>
            <a:ext cx="1157591"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12" name="Slide Number Placeholder 3">
            <a:extLst>
              <a:ext uri="{FF2B5EF4-FFF2-40B4-BE49-F238E27FC236}">
                <a16:creationId xmlns:a16="http://schemas.microsoft.com/office/drawing/2014/main" id="{C96E7C3A-0332-4F09-993A-47180DC9A973}"/>
              </a:ext>
            </a:extLst>
          </p:cNvPr>
          <p:cNvSpPr>
            <a:spLocks noGrp="1"/>
          </p:cNvSpPr>
          <p:nvPr>
            <p:ph type="sldNum" sz="quarter" idx="12"/>
          </p:nvPr>
        </p:nvSpPr>
        <p:spPr>
          <a:xfrm>
            <a:off x="9448800" y="6578082"/>
            <a:ext cx="2743200" cy="279918"/>
          </a:xfrm>
        </p:spPr>
        <p:txBody>
          <a:bodyPr/>
          <a:lstStyle/>
          <a:p>
            <a:fld id="{613B397D-D41F-492E-ABE2-B3390F73867D}" type="slidenum">
              <a:rPr lang="cs-CZ" smtClean="0"/>
              <a:t>1</a:t>
            </a:fld>
            <a:endParaRPr lang="cs-CZ" dirty="0"/>
          </a:p>
        </p:txBody>
      </p:sp>
      <p:sp>
        <p:nvSpPr>
          <p:cNvPr id="13" name="Footer Placeholder 7">
            <a:extLst>
              <a:ext uri="{FF2B5EF4-FFF2-40B4-BE49-F238E27FC236}">
                <a16:creationId xmlns:a16="http://schemas.microsoft.com/office/drawing/2014/main" id="{C7787912-A4E1-4F60-A84F-A391EC458E28}"/>
              </a:ext>
            </a:extLst>
          </p:cNvPr>
          <p:cNvSpPr>
            <a:spLocks noGrp="1"/>
          </p:cNvSpPr>
          <p:nvPr>
            <p:ph type="ftr" sz="quarter" idx="11"/>
          </p:nvPr>
        </p:nvSpPr>
        <p:spPr>
          <a:xfrm>
            <a:off x="1" y="6578082"/>
            <a:ext cx="9448800" cy="279918"/>
          </a:xfrm>
        </p:spPr>
        <p:txBody>
          <a:bodyPr/>
          <a:lstStyle/>
          <a:p>
            <a:endParaRPr lang="cs-CZ" dirty="0"/>
          </a:p>
        </p:txBody>
      </p:sp>
      <p:grpSp>
        <p:nvGrpSpPr>
          <p:cNvPr id="16" name="Group 15">
            <a:extLst>
              <a:ext uri="{FF2B5EF4-FFF2-40B4-BE49-F238E27FC236}">
                <a16:creationId xmlns:a16="http://schemas.microsoft.com/office/drawing/2014/main" id="{0528905D-5962-40B2-9A18-12AB2A27B250}"/>
              </a:ext>
            </a:extLst>
          </p:cNvPr>
          <p:cNvGrpSpPr/>
          <p:nvPr/>
        </p:nvGrpSpPr>
        <p:grpSpPr>
          <a:xfrm>
            <a:off x="1115292" y="3567816"/>
            <a:ext cx="9448800" cy="2627582"/>
            <a:chOff x="-2607013" y="1709738"/>
            <a:chExt cx="13492265" cy="3752014"/>
          </a:xfrm>
        </p:grpSpPr>
        <p:pic>
          <p:nvPicPr>
            <p:cNvPr id="18" name="Picture 17">
              <a:extLst>
                <a:ext uri="{FF2B5EF4-FFF2-40B4-BE49-F238E27FC236}">
                  <a16:creationId xmlns:a16="http://schemas.microsoft.com/office/drawing/2014/main" id="{9A0726D1-CE17-4958-AC97-7FBA89E04E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89"/>
            <a:stretch/>
          </p:blipFill>
          <p:spPr>
            <a:xfrm>
              <a:off x="-2607013" y="1709738"/>
              <a:ext cx="13492265" cy="3752014"/>
            </a:xfrm>
            <a:prstGeom prst="rect">
              <a:avLst/>
            </a:prstGeom>
          </p:spPr>
        </p:pic>
        <p:sp>
          <p:nvSpPr>
            <p:cNvPr id="19" name="Oval 18">
              <a:extLst>
                <a:ext uri="{FF2B5EF4-FFF2-40B4-BE49-F238E27FC236}">
                  <a16:creationId xmlns:a16="http://schemas.microsoft.com/office/drawing/2014/main" id="{C8D3E722-E158-46B3-BA86-C088C3D587B3}"/>
                </a:ext>
              </a:extLst>
            </p:cNvPr>
            <p:cNvSpPr/>
            <p:nvPr/>
          </p:nvSpPr>
          <p:spPr>
            <a:xfrm>
              <a:off x="4381574" y="1924337"/>
              <a:ext cx="3118251" cy="3116966"/>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3AB7B6-CCC4-4639-894A-BFB17097C5DE}"/>
                </a:ext>
              </a:extLst>
            </p:cNvPr>
            <p:cNvSpPr/>
            <p:nvPr/>
          </p:nvSpPr>
          <p:spPr>
            <a:xfrm>
              <a:off x="7767001" y="1957365"/>
              <a:ext cx="3118251" cy="3116969"/>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362" name="Picture 2" descr="Fakulta životního prostředí">
            <a:extLst>
              <a:ext uri="{FF2B5EF4-FFF2-40B4-BE49-F238E27FC236}">
                <a16:creationId xmlns:a16="http://schemas.microsoft.com/office/drawing/2014/main" id="{A24EC11D-4BAF-32A4-9DC2-CCA7720CBCD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333500" y="383268"/>
            <a:ext cx="2971800" cy="923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26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Do spatial ecology and macroecology even exist?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10</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1343025" y="946163"/>
            <a:ext cx="8982075" cy="5265794"/>
          </a:xfrm>
        </p:spPr>
        <p:txBody>
          <a:bodyPr>
            <a:normAutofit/>
          </a:bodyPr>
          <a:lstStyle/>
          <a:p>
            <a:pPr>
              <a:lnSpc>
                <a:spcPct val="120000"/>
              </a:lnSpc>
              <a:spcBef>
                <a:spcPts val="0"/>
              </a:spcBef>
              <a:spcAft>
                <a:spcPts val="600"/>
              </a:spcAft>
            </a:pPr>
            <a:r>
              <a:rPr lang="en-US" b="1" dirty="0"/>
              <a:t>Best literature:</a:t>
            </a:r>
          </a:p>
          <a:p>
            <a:pPr marL="342900" indent="-342900">
              <a:lnSpc>
                <a:spcPct val="120000"/>
              </a:lnSpc>
              <a:spcBef>
                <a:spcPts val="0"/>
              </a:spcBef>
              <a:spcAft>
                <a:spcPts val="600"/>
              </a:spcAft>
              <a:buFont typeface="Arial" panose="020B0604020202020204" pitchFamily="34" charset="0"/>
              <a:buChar char="•"/>
            </a:pPr>
            <a:r>
              <a:rPr lang="en-US" dirty="0"/>
              <a:t>No book that has it all; most literature in English, none in Czech as far as I know</a:t>
            </a:r>
          </a:p>
          <a:p>
            <a:pPr marL="342900" indent="-342900">
              <a:lnSpc>
                <a:spcPct val="120000"/>
              </a:lnSpc>
              <a:spcBef>
                <a:spcPts val="0"/>
              </a:spcBef>
              <a:spcAft>
                <a:spcPts val="600"/>
              </a:spcAft>
              <a:buFont typeface="Arial" panose="020B0604020202020204" pitchFamily="34" charset="0"/>
              <a:buChar char="•"/>
            </a:pPr>
            <a:r>
              <a:rPr lang="en-US" dirty="0" err="1"/>
              <a:t>Lomolino</a:t>
            </a:r>
            <a:r>
              <a:rPr lang="en-US" dirty="0"/>
              <a:t> et al. – Biogeography</a:t>
            </a:r>
            <a:endParaRPr lang="cs-CZ" dirty="0"/>
          </a:p>
          <a:p>
            <a:pPr marL="342900" indent="-342900">
              <a:lnSpc>
                <a:spcPct val="120000"/>
              </a:lnSpc>
              <a:spcBef>
                <a:spcPts val="0"/>
              </a:spcBef>
              <a:spcAft>
                <a:spcPts val="600"/>
              </a:spcAft>
              <a:buFont typeface="Arial" panose="020B0604020202020204" pitchFamily="34" charset="0"/>
              <a:buChar char="•"/>
            </a:pPr>
            <a:r>
              <a:rPr lang="cs-CZ" dirty="0" err="1"/>
              <a:t>Ladle</a:t>
            </a:r>
            <a:r>
              <a:rPr lang="cs-CZ" dirty="0"/>
              <a:t> </a:t>
            </a:r>
            <a:r>
              <a:rPr lang="en-US" dirty="0"/>
              <a:t>&amp; Whittaker – Conservation </a:t>
            </a:r>
            <a:r>
              <a:rPr lang="en-US" dirty="0" err="1"/>
              <a:t>Biogeograpy</a:t>
            </a:r>
            <a:endParaRPr lang="en-US" dirty="0"/>
          </a:p>
          <a:p>
            <a:pPr marL="342900" indent="-342900">
              <a:lnSpc>
                <a:spcPct val="120000"/>
              </a:lnSpc>
              <a:spcBef>
                <a:spcPts val="0"/>
              </a:spcBef>
              <a:spcAft>
                <a:spcPts val="600"/>
              </a:spcAft>
              <a:buFont typeface="Arial" panose="020B0604020202020204" pitchFamily="34" charset="0"/>
              <a:buChar char="•"/>
            </a:pPr>
            <a:r>
              <a:rPr lang="en-US" dirty="0"/>
              <a:t>Brown – Macroecology</a:t>
            </a:r>
          </a:p>
          <a:p>
            <a:pPr marL="342900" indent="-342900">
              <a:lnSpc>
                <a:spcPct val="120000"/>
              </a:lnSpc>
              <a:spcBef>
                <a:spcPts val="0"/>
              </a:spcBef>
              <a:spcAft>
                <a:spcPts val="600"/>
              </a:spcAft>
              <a:buFont typeface="Arial" panose="020B0604020202020204" pitchFamily="34" charset="0"/>
              <a:buChar char="•"/>
            </a:pPr>
            <a:r>
              <a:rPr lang="en-US" dirty="0" err="1"/>
              <a:t>Mittlebach</a:t>
            </a:r>
            <a:r>
              <a:rPr lang="en-US" dirty="0"/>
              <a:t> &amp; McGill – Community Ecology</a:t>
            </a:r>
          </a:p>
          <a:p>
            <a:pPr marL="342900" indent="-342900">
              <a:lnSpc>
                <a:spcPct val="120000"/>
              </a:lnSpc>
              <a:spcBef>
                <a:spcPts val="0"/>
              </a:spcBef>
              <a:spcAft>
                <a:spcPts val="600"/>
              </a:spcAft>
              <a:buFont typeface="Arial" panose="020B0604020202020204" pitchFamily="34" charset="0"/>
              <a:buChar char="•"/>
            </a:pPr>
            <a:r>
              <a:rPr lang="en-US" dirty="0"/>
              <a:t>Macdonald – Biodiversity Conservation</a:t>
            </a:r>
          </a:p>
          <a:p>
            <a:pPr marL="342900" indent="-342900">
              <a:lnSpc>
                <a:spcPct val="120000"/>
              </a:lnSpc>
              <a:spcBef>
                <a:spcPts val="0"/>
              </a:spcBef>
              <a:spcAft>
                <a:spcPts val="600"/>
              </a:spcAft>
              <a:buFont typeface="Arial" panose="020B0604020202020204" pitchFamily="34" charset="0"/>
              <a:buChar char="•"/>
            </a:pPr>
            <a:r>
              <a:rPr lang="en-US" dirty="0" err="1"/>
              <a:t>Begon</a:t>
            </a:r>
            <a:r>
              <a:rPr lang="en-US" dirty="0"/>
              <a:t> – Z</a:t>
            </a:r>
            <a:r>
              <a:rPr lang="cs-CZ" dirty="0" err="1"/>
              <a:t>áklady</a:t>
            </a:r>
            <a:r>
              <a:rPr lang="cs-CZ" dirty="0"/>
              <a:t> ekologie</a:t>
            </a:r>
            <a:r>
              <a:rPr lang="en-US" dirty="0"/>
              <a:t> (in Czech)</a:t>
            </a:r>
            <a:r>
              <a:rPr lang="cs-CZ" dirty="0"/>
              <a:t>, </a:t>
            </a:r>
            <a:r>
              <a:rPr lang="en-US" dirty="0" err="1"/>
              <a:t>i.e</a:t>
            </a:r>
            <a:r>
              <a:rPr lang="cs-CZ" dirty="0"/>
              <a:t>. </a:t>
            </a:r>
            <a:r>
              <a:rPr lang="en-US" dirty="0"/>
              <a:t>chapter </a:t>
            </a:r>
            <a:r>
              <a:rPr lang="cs-CZ" dirty="0"/>
              <a:t>10</a:t>
            </a:r>
            <a:r>
              <a:rPr lang="en-US" dirty="0"/>
              <a:t>	</a:t>
            </a:r>
            <a:endParaRPr lang="cs-CZ" dirty="0"/>
          </a:p>
          <a:p>
            <a:pPr marL="342900" indent="-342900">
              <a:lnSpc>
                <a:spcPct val="120000"/>
              </a:lnSpc>
              <a:spcBef>
                <a:spcPts val="0"/>
              </a:spcBef>
              <a:spcAft>
                <a:spcPts val="600"/>
              </a:spcAft>
              <a:buFont typeface="Arial" panose="020B0604020202020204" pitchFamily="34" charset="0"/>
              <a:buChar char="•"/>
            </a:pPr>
            <a:r>
              <a:rPr lang="en-US" dirty="0"/>
              <a:t>Storch – </a:t>
            </a:r>
            <a:r>
              <a:rPr lang="cs-CZ" dirty="0"/>
              <a:t>Úvod do současné ekologie</a:t>
            </a:r>
            <a:endParaRPr lang="en-US" dirty="0"/>
          </a:p>
          <a:p>
            <a:endParaRPr lang="en-US" dirty="0"/>
          </a:p>
        </p:txBody>
      </p:sp>
    </p:spTree>
    <p:extLst>
      <p:ext uri="{BB962C8B-B14F-4D97-AF65-F5344CB8AC3E}">
        <p14:creationId xmlns:p14="http://schemas.microsoft.com/office/powerpoint/2010/main" val="3972240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cs-CZ" dirty="0" err="1"/>
              <a:t>Societies</a:t>
            </a:r>
            <a:r>
              <a:rPr lang="cs-CZ" dirty="0"/>
              <a:t>, </a:t>
            </a:r>
            <a:r>
              <a:rPr lang="cs-CZ" dirty="0" err="1"/>
              <a:t>journals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11</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2052" name="Picture 4" descr="The International Biogeography Society Logo">
            <a:extLst>
              <a:ext uri="{FF2B5EF4-FFF2-40B4-BE49-F238E27FC236}">
                <a16:creationId xmlns:a16="http://schemas.microsoft.com/office/drawing/2014/main" id="{1FCC3E01-DBB2-1D2A-99D1-A116AD1A9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789709"/>
            <a:ext cx="35623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cography">
            <a:extLst>
              <a:ext uri="{FF2B5EF4-FFF2-40B4-BE49-F238E27FC236}">
                <a16:creationId xmlns:a16="http://schemas.microsoft.com/office/drawing/2014/main" id="{FE1DE302-6F07-1213-4222-7589202E6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1812166"/>
            <a:ext cx="6622854" cy="8542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lobal Ecology and Biogeography">
            <a:extLst>
              <a:ext uri="{FF2B5EF4-FFF2-40B4-BE49-F238E27FC236}">
                <a16:creationId xmlns:a16="http://schemas.microsoft.com/office/drawing/2014/main" id="{2B1A2562-9B92-0BC0-1C7E-69B7FCBE3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500" y="2860964"/>
            <a:ext cx="5715000" cy="7315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Journal of Biogeography">
            <a:extLst>
              <a:ext uri="{FF2B5EF4-FFF2-40B4-BE49-F238E27FC236}">
                <a16:creationId xmlns:a16="http://schemas.microsoft.com/office/drawing/2014/main" id="{2720712A-7FEB-4B5C-CEC9-C68BF2F11D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3500" y="3741340"/>
            <a:ext cx="5715000" cy="82993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iversity and Distributions">
            <a:extLst>
              <a:ext uri="{FF2B5EF4-FFF2-40B4-BE49-F238E27FC236}">
                <a16:creationId xmlns:a16="http://schemas.microsoft.com/office/drawing/2014/main" id="{01D7E29B-19F9-AFC7-BEBB-EB7479DB5A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3500" y="4740155"/>
            <a:ext cx="5715000" cy="73342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Volume 8 Issue 9">
            <a:extLst>
              <a:ext uri="{FF2B5EF4-FFF2-40B4-BE49-F238E27FC236}">
                <a16:creationId xmlns:a16="http://schemas.microsoft.com/office/drawing/2014/main" id="{B997CC18-FB90-0FFA-E39F-22DDE2E47D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1937" y="1551709"/>
            <a:ext cx="2053936" cy="2726134"/>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Global Change Biology">
            <a:extLst>
              <a:ext uri="{FF2B5EF4-FFF2-40B4-BE49-F238E27FC236}">
                <a16:creationId xmlns:a16="http://schemas.microsoft.com/office/drawing/2014/main" id="{233A7D8C-9A26-94B9-44D9-21435972D6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3500" y="5599290"/>
            <a:ext cx="5715000" cy="65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815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The </a:t>
            </a:r>
            <a:r>
              <a:rPr lang="en-US" b="1" u="sng" dirty="0">
                <a:solidFill>
                  <a:schemeClr val="bg1">
                    <a:lumMod val="85000"/>
                  </a:schemeClr>
                </a:solidFill>
              </a:rPr>
              <a:t>currencies</a:t>
            </a:r>
            <a:r>
              <a:rPr lang="en-US" dirty="0">
                <a:solidFill>
                  <a:schemeClr val="bg1">
                    <a:lumMod val="85000"/>
                  </a:schemeClr>
                </a:solidFill>
              </a:rPr>
              <a:t> of macroecology and spatial 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9567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 name="Picture 8">
            <a:extLst>
              <a:ext uri="{FF2B5EF4-FFF2-40B4-BE49-F238E27FC236}">
                <a16:creationId xmlns:a16="http://schemas.microsoft.com/office/drawing/2014/main" id="{A2980398-30EC-75A8-A776-0A3521801B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3500" y="1524000"/>
            <a:ext cx="3188259" cy="2288491"/>
          </a:xfrm>
          <a:prstGeom prst="rect">
            <a:avLst/>
          </a:prstGeom>
        </p:spPr>
      </p:pic>
      <p:pic>
        <p:nvPicPr>
          <p:cNvPr id="30" name="Picture 29">
            <a:extLst>
              <a:ext uri="{FF2B5EF4-FFF2-40B4-BE49-F238E27FC236}">
                <a16:creationId xmlns:a16="http://schemas.microsoft.com/office/drawing/2014/main" id="{EB8D66C2-45E9-F708-8B8F-D97B35353E50}"/>
              </a:ext>
            </a:extLst>
          </p:cNvPr>
          <p:cNvPicPr>
            <a:picLocks noChangeAspect="1"/>
          </p:cNvPicPr>
          <p:nvPr/>
        </p:nvPicPr>
        <p:blipFill>
          <a:blip r:embed="rId4"/>
          <a:stretch>
            <a:fillRect/>
          </a:stretch>
        </p:blipFill>
        <p:spPr>
          <a:xfrm>
            <a:off x="5103113" y="1524000"/>
            <a:ext cx="4345687" cy="4702374"/>
          </a:xfrm>
          <a:prstGeom prst="rect">
            <a:avLst/>
          </a:prstGeom>
        </p:spPr>
      </p:pic>
      <p:sp>
        <p:nvSpPr>
          <p:cNvPr id="33" name="TextBox 32">
            <a:extLst>
              <a:ext uri="{FF2B5EF4-FFF2-40B4-BE49-F238E27FC236}">
                <a16:creationId xmlns:a16="http://schemas.microsoft.com/office/drawing/2014/main" id="{DF543356-5944-AAA5-8054-C0076A220015}"/>
              </a:ext>
            </a:extLst>
          </p:cNvPr>
          <p:cNvSpPr txBox="1"/>
          <p:nvPr/>
        </p:nvSpPr>
        <p:spPr>
          <a:xfrm>
            <a:off x="1944026" y="3812491"/>
            <a:ext cx="1967205" cy="369332"/>
          </a:xfrm>
          <a:prstGeom prst="rect">
            <a:avLst/>
          </a:prstGeom>
          <a:noFill/>
        </p:spPr>
        <p:txBody>
          <a:bodyPr wrap="none" rtlCol="0">
            <a:spAutoFit/>
          </a:bodyPr>
          <a:lstStyle/>
          <a:p>
            <a:r>
              <a:rPr lang="en-US" i="1" dirty="0"/>
              <a:t>Pulsatilla </a:t>
            </a:r>
            <a:r>
              <a:rPr lang="en-US" i="1" dirty="0" err="1"/>
              <a:t>vernalis</a:t>
            </a:r>
            <a:endParaRPr lang="en-US" i="1" dirty="0"/>
          </a:p>
        </p:txBody>
      </p:sp>
    </p:spTree>
    <p:extLst>
      <p:ext uri="{BB962C8B-B14F-4D97-AF65-F5344CB8AC3E}">
        <p14:creationId xmlns:p14="http://schemas.microsoft.com/office/powerpoint/2010/main" val="3300435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44659"/>
            <a:ext cx="8802210" cy="646331"/>
          </a:xfrm>
          <a:prstGeom prst="rect">
            <a:avLst/>
          </a:prstGeom>
          <a:noFill/>
        </p:spPr>
        <p:txBody>
          <a:bodyPr wrap="square">
            <a:spAutoFit/>
          </a:bodyPr>
          <a:lstStyle/>
          <a:p>
            <a:r>
              <a:rPr lang="en-US" dirty="0"/>
              <a:t>Source: https://en.m.wikipedia.org/wiki/File:Hirundo_rustica.png</a:t>
            </a:r>
          </a:p>
          <a:p>
            <a:endParaRPr lang="en-US" dirty="0"/>
          </a:p>
        </p:txBody>
      </p:sp>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pic>
        <p:nvPicPr>
          <p:cNvPr id="10244" name="Picture 4">
            <a:extLst>
              <a:ext uri="{FF2B5EF4-FFF2-40B4-BE49-F238E27FC236}">
                <a16:creationId xmlns:a16="http://schemas.microsoft.com/office/drawing/2014/main" id="{E0762ABB-F30A-10EA-27F8-2A53BFFAF2E6}"/>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009500" y="1829575"/>
            <a:ext cx="6862529" cy="355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88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en-US" b="1" dirty="0">
                <a:solidFill>
                  <a:schemeClr val="tx1"/>
                </a:solidFill>
              </a:rPr>
              <a:t>range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11" name="TextBox 10">
            <a:extLst>
              <a:ext uri="{FF2B5EF4-FFF2-40B4-BE49-F238E27FC236}">
                <a16:creationId xmlns:a16="http://schemas.microsoft.com/office/drawing/2014/main" id="{F115CF9F-56FA-CAC9-C95B-E3C0DB8FB8D8}"/>
              </a:ext>
            </a:extLst>
          </p:cNvPr>
          <p:cNvSpPr txBox="1"/>
          <p:nvPr/>
        </p:nvSpPr>
        <p:spPr>
          <a:xfrm>
            <a:off x="323296" y="6059375"/>
            <a:ext cx="8802210" cy="369332"/>
          </a:xfrm>
          <a:prstGeom prst="rect">
            <a:avLst/>
          </a:prstGeom>
          <a:noFill/>
        </p:spPr>
        <p:txBody>
          <a:bodyPr wrap="square">
            <a:spAutoFit/>
          </a:bodyPr>
          <a:lstStyle/>
          <a:p>
            <a:r>
              <a:rPr lang="en-US" dirty="0"/>
              <a:t>Source: eBird (</a:t>
            </a:r>
            <a:r>
              <a:rPr lang="en-US" dirty="0">
                <a:hlinkClick r:id="rId3"/>
              </a:rPr>
              <a:t>https://science.ebird.org/en/status-and-trends/abundance-animations</a:t>
            </a:r>
            <a:r>
              <a:rPr lang="en-US" dirty="0"/>
              <a:t>)</a:t>
            </a:r>
          </a:p>
        </p:txBody>
      </p:sp>
      <p:pic>
        <p:nvPicPr>
          <p:cNvPr id="7170" name="Picture 2" descr="Map of the earth with colors ranging from yellow to dark blue indicated the abundance and movement patterns of Barn Swallow">
            <a:extLst>
              <a:ext uri="{FF2B5EF4-FFF2-40B4-BE49-F238E27FC236}">
                <a16:creationId xmlns:a16="http://schemas.microsoft.com/office/drawing/2014/main" id="{88587C33-F243-84C0-E5C1-B94542AE58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26889" y="906999"/>
            <a:ext cx="7404800" cy="493894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ternativní popis obrázku chybí">
            <a:extLst>
              <a:ext uri="{FF2B5EF4-FFF2-40B4-BE49-F238E27FC236}">
                <a16:creationId xmlns:a16="http://schemas.microsoft.com/office/drawing/2014/main" id="{487775E1-0D1F-667E-0A4B-E3EDED55A5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33500" y="1524001"/>
            <a:ext cx="2251243" cy="132573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9A24762B-79A1-A8CB-D890-3FC9234A564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875B66-9994-EB1F-84CF-577C02D061F7}"/>
              </a:ext>
            </a:extLst>
          </p:cNvPr>
          <p:cNvSpPr txBox="1"/>
          <p:nvPr/>
        </p:nvSpPr>
        <p:spPr>
          <a:xfrm>
            <a:off x="1516330" y="2849733"/>
            <a:ext cx="1736373" cy="369332"/>
          </a:xfrm>
          <a:prstGeom prst="rect">
            <a:avLst/>
          </a:prstGeom>
          <a:noFill/>
        </p:spPr>
        <p:txBody>
          <a:bodyPr wrap="none" rtlCol="0">
            <a:spAutoFit/>
          </a:bodyPr>
          <a:lstStyle/>
          <a:p>
            <a:r>
              <a:rPr lang="en-US" i="1" dirty="0" err="1"/>
              <a:t>Hirundo</a:t>
            </a:r>
            <a:r>
              <a:rPr lang="en-US" i="1" dirty="0"/>
              <a:t> rustica</a:t>
            </a:r>
          </a:p>
        </p:txBody>
      </p:sp>
    </p:spTree>
    <p:extLst>
      <p:ext uri="{BB962C8B-B14F-4D97-AF65-F5344CB8AC3E}">
        <p14:creationId xmlns:p14="http://schemas.microsoft.com/office/powerpoint/2010/main" val="1979065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solidFill>
                  <a:schemeClr val="tx1"/>
                </a:solidFill>
              </a:rPr>
              <a:t>Species </a:t>
            </a:r>
            <a:r>
              <a:rPr lang="cs-CZ" dirty="0" err="1">
                <a:solidFill>
                  <a:schemeClr val="tx1"/>
                </a:solidFill>
              </a:rPr>
              <a:t>geographic</a:t>
            </a:r>
            <a:r>
              <a:rPr lang="cs-CZ" dirty="0">
                <a:solidFill>
                  <a:schemeClr val="tx1"/>
                </a:solidFill>
              </a:rPr>
              <a:t> </a:t>
            </a:r>
            <a:r>
              <a:rPr lang="cs-CZ" dirty="0" err="1">
                <a:solidFill>
                  <a:schemeClr val="tx1"/>
                </a:solidFill>
              </a:rPr>
              <a:t>distribution</a:t>
            </a:r>
            <a:r>
              <a:rPr lang="en-US" dirty="0">
                <a:solidFill>
                  <a:schemeClr val="tx1"/>
                </a:solidFill>
              </a:rPr>
              <a:t> – </a:t>
            </a:r>
            <a:r>
              <a:rPr lang="en-US" b="1" dirty="0">
                <a:solidFill>
                  <a:schemeClr val="tx1"/>
                </a:solidFill>
              </a:rPr>
              <a:t>occupancy or presence/absence</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BDCE4D05-DC3A-E28F-2517-ECACFE68E502}"/>
              </a:ext>
            </a:extLst>
          </p:cNvPr>
          <p:cNvPicPr>
            <a:picLocks noChangeAspect="1"/>
          </p:cNvPicPr>
          <p:nvPr/>
        </p:nvPicPr>
        <p:blipFill>
          <a:blip r:embed="rId3"/>
          <a:stretch>
            <a:fillRect/>
          </a:stretch>
        </p:blipFill>
        <p:spPr>
          <a:xfrm>
            <a:off x="4566461" y="1444687"/>
            <a:ext cx="6539503" cy="3703777"/>
          </a:xfrm>
          <a:prstGeom prst="rect">
            <a:avLst/>
          </a:prstGeom>
        </p:spPr>
      </p:pic>
      <p:pic>
        <p:nvPicPr>
          <p:cNvPr id="8" name="Picture 7">
            <a:extLst>
              <a:ext uri="{FF2B5EF4-FFF2-40B4-BE49-F238E27FC236}">
                <a16:creationId xmlns:a16="http://schemas.microsoft.com/office/drawing/2014/main" id="{A1A479F6-C976-EBA1-328B-839170D0AA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3500" y="1524000"/>
            <a:ext cx="2260919" cy="1505567"/>
          </a:xfrm>
          <a:prstGeom prst="rect">
            <a:avLst/>
          </a:prstGeom>
        </p:spPr>
      </p:pic>
      <p:sp>
        <p:nvSpPr>
          <p:cNvPr id="11" name="TextBox 10">
            <a:extLst>
              <a:ext uri="{FF2B5EF4-FFF2-40B4-BE49-F238E27FC236}">
                <a16:creationId xmlns:a16="http://schemas.microsoft.com/office/drawing/2014/main" id="{F115CF9F-56FA-CAC9-C95B-E3C0DB8FB8D8}"/>
              </a:ext>
            </a:extLst>
          </p:cNvPr>
          <p:cNvSpPr txBox="1"/>
          <p:nvPr/>
        </p:nvSpPr>
        <p:spPr>
          <a:xfrm>
            <a:off x="306280" y="6019631"/>
            <a:ext cx="6098958" cy="369332"/>
          </a:xfrm>
          <a:prstGeom prst="rect">
            <a:avLst/>
          </a:prstGeom>
          <a:noFill/>
        </p:spPr>
        <p:txBody>
          <a:bodyPr wrap="square">
            <a:spAutoFit/>
          </a:bodyPr>
          <a:lstStyle/>
          <a:p>
            <a:r>
              <a:rPr lang="en-US" dirty="0"/>
              <a:t>Bird atlases of the Czech Republic, </a:t>
            </a:r>
            <a:r>
              <a:rPr lang="en-US" dirty="0" err="1"/>
              <a:t>Šťastný</a:t>
            </a:r>
            <a:r>
              <a:rPr lang="en-US" dirty="0"/>
              <a:t>, </a:t>
            </a:r>
            <a:r>
              <a:rPr lang="en-US" dirty="0" err="1"/>
              <a:t>Bejček</a:t>
            </a:r>
            <a:r>
              <a:rPr lang="en-US" dirty="0"/>
              <a:t>, et al.</a:t>
            </a:r>
          </a:p>
        </p:txBody>
      </p:sp>
      <p:sp>
        <p:nvSpPr>
          <p:cNvPr id="12" name="TextBox 11">
            <a:extLst>
              <a:ext uri="{FF2B5EF4-FFF2-40B4-BE49-F238E27FC236}">
                <a16:creationId xmlns:a16="http://schemas.microsoft.com/office/drawing/2014/main" id="{BE7671C5-8E94-451C-87D7-5093FDDA7E45}"/>
              </a:ext>
            </a:extLst>
          </p:cNvPr>
          <p:cNvSpPr txBox="1"/>
          <p:nvPr/>
        </p:nvSpPr>
        <p:spPr>
          <a:xfrm>
            <a:off x="948159" y="3059668"/>
            <a:ext cx="3031599" cy="369332"/>
          </a:xfrm>
          <a:prstGeom prst="rect">
            <a:avLst/>
          </a:prstGeom>
          <a:noFill/>
        </p:spPr>
        <p:txBody>
          <a:bodyPr wrap="none" rtlCol="0">
            <a:spAutoFit/>
          </a:bodyPr>
          <a:lstStyle/>
          <a:p>
            <a:r>
              <a:rPr lang="en-US" i="1" dirty="0" err="1"/>
              <a:t>Chroicocephalus</a:t>
            </a:r>
            <a:r>
              <a:rPr lang="en-US" i="1" dirty="0"/>
              <a:t> ridibundus</a:t>
            </a:r>
          </a:p>
        </p:txBody>
      </p:sp>
      <p:cxnSp>
        <p:nvCxnSpPr>
          <p:cNvPr id="13" name="Straight Connector 12">
            <a:extLst>
              <a:ext uri="{FF2B5EF4-FFF2-40B4-BE49-F238E27FC236}">
                <a16:creationId xmlns:a16="http://schemas.microsoft.com/office/drawing/2014/main" id="{669C1EB6-4CF0-EBC2-3369-A6938B7DC834}"/>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0021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a:t>abundance</a:t>
            </a:r>
            <a:r>
              <a:rPr lang="cs-CZ" dirty="0"/>
              <a:t>, </a:t>
            </a:r>
            <a:r>
              <a:rPr lang="cs-CZ" dirty="0" err="1"/>
              <a:t>population</a:t>
            </a:r>
            <a:r>
              <a:rPr lang="cs-CZ" dirty="0"/>
              <a:t> </a:t>
            </a:r>
            <a:r>
              <a:rPr lang="cs-CZ" dirty="0" err="1"/>
              <a:t>density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 name="Picture 5">
            <a:extLst>
              <a:ext uri="{FF2B5EF4-FFF2-40B4-BE49-F238E27FC236}">
                <a16:creationId xmlns:a16="http://schemas.microsoft.com/office/drawing/2014/main" id="{2386B683-7E8D-7755-3AEE-B921A07D33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7" name="TextBox 6">
            <a:extLst>
              <a:ext uri="{FF2B5EF4-FFF2-40B4-BE49-F238E27FC236}">
                <a16:creationId xmlns:a16="http://schemas.microsoft.com/office/drawing/2014/main" id="{F901B210-428B-F6D1-2AE0-91EAAA42CCC7}"/>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8" name="Straight Connector 7">
            <a:extLst>
              <a:ext uri="{FF2B5EF4-FFF2-40B4-BE49-F238E27FC236}">
                <a16:creationId xmlns:a16="http://schemas.microsoft.com/office/drawing/2014/main" id="{67EAB585-F400-2801-81C1-BD853A2ADD73}"/>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65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dirty="0"/>
              <a:t>Species </a:t>
            </a:r>
            <a:r>
              <a:rPr lang="cs-CZ" b="1" dirty="0" err="1"/>
              <a:t>composition</a:t>
            </a:r>
            <a:endParaRPr lang="cs-CZ" b="1"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a:extLst>
              <a:ext uri="{FF2B5EF4-FFF2-40B4-BE49-F238E27FC236}">
                <a16:creationId xmlns:a16="http://schemas.microsoft.com/office/drawing/2014/main" id="{5CD9AAD6-CBDD-CE38-8A10-649D1BB53E7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6" name="TextBox 5">
            <a:extLst>
              <a:ext uri="{FF2B5EF4-FFF2-40B4-BE49-F238E27FC236}">
                <a16:creationId xmlns:a16="http://schemas.microsoft.com/office/drawing/2014/main" id="{7B57FEC3-3DCD-8D0D-F435-6BE4042E6308}"/>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7" name="Straight Connector 6">
            <a:extLst>
              <a:ext uri="{FF2B5EF4-FFF2-40B4-BE49-F238E27FC236}">
                <a16:creationId xmlns:a16="http://schemas.microsoft.com/office/drawing/2014/main" id="{6F3A2596-A7E5-DEBF-4D35-30A3622531E0}"/>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098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Commonness and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19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475BF39D-C5AE-CDA2-14DE-F092554E7581}"/>
              </a:ext>
            </a:extLst>
          </p:cNvPr>
          <p:cNvSpPr txBox="1"/>
          <p:nvPr/>
        </p:nvSpPr>
        <p:spPr>
          <a:xfrm>
            <a:off x="306280" y="6019631"/>
            <a:ext cx="6098958" cy="369332"/>
          </a:xfrm>
          <a:prstGeom prst="rect">
            <a:avLst/>
          </a:prstGeom>
          <a:noFill/>
        </p:spPr>
        <p:txBody>
          <a:bodyPr wrap="square">
            <a:spAutoFit/>
          </a:bodyPr>
          <a:lstStyle/>
          <a:p>
            <a:r>
              <a:rPr lang="en-US" dirty="0"/>
              <a:t>Deborah Rabinowitz (1981) Seven forms of rarity</a:t>
            </a:r>
            <a:endParaRPr lang="en-US" i="1" dirty="0"/>
          </a:p>
        </p:txBody>
      </p:sp>
      <p:cxnSp>
        <p:nvCxnSpPr>
          <p:cNvPr id="6" name="Straight Connector 5">
            <a:extLst>
              <a:ext uri="{FF2B5EF4-FFF2-40B4-BE49-F238E27FC236}">
                <a16:creationId xmlns:a16="http://schemas.microsoft.com/office/drawing/2014/main" id="{DAB5A905-84FD-0A7C-24E8-EEB6BB0A851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D10BBDF-86BB-76F3-1602-1BCE0E045340}"/>
              </a:ext>
            </a:extLst>
          </p:cNvPr>
          <p:cNvPicPr>
            <a:picLocks noChangeAspect="1"/>
          </p:cNvPicPr>
          <p:nvPr/>
        </p:nvPicPr>
        <p:blipFill>
          <a:blip r:embed="rId3"/>
          <a:stretch>
            <a:fillRect/>
          </a:stretch>
        </p:blipFill>
        <p:spPr>
          <a:xfrm>
            <a:off x="1333500" y="1524000"/>
            <a:ext cx="9234951" cy="2948608"/>
          </a:xfrm>
          <a:prstGeom prst="rect">
            <a:avLst/>
          </a:prstGeom>
        </p:spPr>
      </p:pic>
    </p:spTree>
    <p:extLst>
      <p:ext uri="{BB962C8B-B14F-4D97-AF65-F5344CB8AC3E}">
        <p14:creationId xmlns:p14="http://schemas.microsoft.com/office/powerpoint/2010/main" val="2544752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Course contents, conditions – 2024/2025</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499" y="980430"/>
            <a:ext cx="10601325" cy="5106425"/>
          </a:xfrm>
        </p:spPr>
        <p:txBody>
          <a:bodyPr>
            <a:normAutofit fontScale="77500" lnSpcReduction="20000"/>
          </a:bodyPr>
          <a:lstStyle/>
          <a:p>
            <a:pPr>
              <a:lnSpc>
                <a:spcPct val="120000"/>
              </a:lnSpc>
              <a:spcBef>
                <a:spcPts val="0"/>
              </a:spcBef>
              <a:spcAft>
                <a:spcPts val="600"/>
              </a:spcAft>
            </a:pPr>
            <a:r>
              <a:rPr lang="en-US" b="1" dirty="0"/>
              <a:t>Oct 14 </a:t>
            </a:r>
            <a:r>
              <a:rPr lang="en-US" dirty="0"/>
              <a:t>-</a:t>
            </a:r>
            <a:r>
              <a:rPr lang="en-US" b="1" dirty="0"/>
              <a:t> </a:t>
            </a:r>
            <a:r>
              <a:rPr lang="en-US" dirty="0"/>
              <a:t>no lecture (Petr at workshop), but yes practical class</a:t>
            </a:r>
          </a:p>
          <a:p>
            <a:pPr>
              <a:lnSpc>
                <a:spcPct val="120000"/>
              </a:lnSpc>
              <a:spcBef>
                <a:spcPts val="0"/>
              </a:spcBef>
              <a:spcAft>
                <a:spcPts val="600"/>
              </a:spcAft>
            </a:pPr>
            <a:r>
              <a:rPr lang="en-US" b="1" dirty="0"/>
              <a:t>Oct 28 </a:t>
            </a:r>
            <a:r>
              <a:rPr lang="en-US" dirty="0"/>
              <a:t>– state holiday, no lecture and no practical class</a:t>
            </a:r>
          </a:p>
          <a:p>
            <a:pPr>
              <a:lnSpc>
                <a:spcPct val="120000"/>
              </a:lnSpc>
              <a:spcBef>
                <a:spcPts val="0"/>
              </a:spcBef>
              <a:spcAft>
                <a:spcPts val="600"/>
              </a:spcAft>
            </a:pPr>
            <a:r>
              <a:rPr lang="en-US" b="1" dirty="0"/>
              <a:t>Nov 11 </a:t>
            </a:r>
            <a:r>
              <a:rPr lang="en-US" dirty="0"/>
              <a:t>– double lecture day (lecture instead of practical class)</a:t>
            </a:r>
          </a:p>
          <a:p>
            <a:pPr>
              <a:lnSpc>
                <a:spcPct val="120000"/>
              </a:lnSpc>
              <a:spcBef>
                <a:spcPts val="0"/>
              </a:spcBef>
              <a:spcAft>
                <a:spcPts val="600"/>
              </a:spcAft>
            </a:pPr>
            <a:endParaRPr lang="en-US" dirty="0"/>
          </a:p>
          <a:p>
            <a:pPr>
              <a:lnSpc>
                <a:spcPct val="120000"/>
              </a:lnSpc>
              <a:spcBef>
                <a:spcPts val="0"/>
              </a:spcBef>
              <a:spcAft>
                <a:spcPts val="600"/>
              </a:spcAft>
            </a:pPr>
            <a:r>
              <a:rPr lang="en-US" b="1" dirty="0"/>
              <a:t>Language:</a:t>
            </a:r>
            <a:r>
              <a:rPr lang="en-US" dirty="0"/>
              <a:t> English &amp; Czech</a:t>
            </a:r>
          </a:p>
          <a:p>
            <a:pPr>
              <a:lnSpc>
                <a:spcPct val="120000"/>
              </a:lnSpc>
              <a:spcBef>
                <a:spcPts val="0"/>
              </a:spcBef>
              <a:spcAft>
                <a:spcPts val="600"/>
              </a:spcAft>
            </a:pPr>
            <a:endParaRPr lang="en-US" b="1" dirty="0"/>
          </a:p>
          <a:p>
            <a:pPr>
              <a:lnSpc>
                <a:spcPct val="120000"/>
              </a:lnSpc>
              <a:spcBef>
                <a:spcPts val="0"/>
              </a:spcBef>
              <a:spcAft>
                <a:spcPts val="600"/>
              </a:spcAft>
            </a:pPr>
            <a:r>
              <a:rPr lang="en-US" b="1" dirty="0"/>
              <a:t>All materials: </a:t>
            </a:r>
            <a:r>
              <a:rPr lang="en-US" dirty="0">
                <a:hlinkClick r:id="rId3"/>
              </a:rPr>
              <a:t>https://github.com/petrkeil/Spatial-Ecology-and-Macroecology</a:t>
            </a:r>
            <a:endParaRPr lang="en-US" dirty="0"/>
          </a:p>
          <a:p>
            <a:pPr>
              <a:lnSpc>
                <a:spcPct val="120000"/>
              </a:lnSpc>
              <a:spcBef>
                <a:spcPts val="0"/>
              </a:spcBef>
              <a:spcAft>
                <a:spcPts val="600"/>
              </a:spcAft>
            </a:pPr>
            <a:endParaRPr lang="en-US" b="1" dirty="0"/>
          </a:p>
          <a:p>
            <a:pPr>
              <a:lnSpc>
                <a:spcPct val="120000"/>
              </a:lnSpc>
              <a:spcBef>
                <a:spcPts val="0"/>
              </a:spcBef>
              <a:spcAft>
                <a:spcPts val="600"/>
              </a:spcAft>
            </a:pPr>
            <a:r>
              <a:rPr lang="cs-CZ" b="1" dirty="0"/>
              <a:t>Zápočet:</a:t>
            </a:r>
          </a:p>
          <a:p>
            <a:pPr marL="342900" indent="-342900">
              <a:lnSpc>
                <a:spcPct val="120000"/>
              </a:lnSpc>
              <a:spcBef>
                <a:spcPts val="0"/>
              </a:spcBef>
              <a:spcAft>
                <a:spcPts val="600"/>
              </a:spcAft>
              <a:buFont typeface="Arial" panose="020B0604020202020204" pitchFamily="34" charset="0"/>
              <a:buChar char="•"/>
            </a:pPr>
            <a:r>
              <a:rPr lang="cs-CZ" dirty="0" err="1"/>
              <a:t>Participation</a:t>
            </a:r>
            <a:r>
              <a:rPr lang="cs-CZ" dirty="0"/>
              <a:t> on </a:t>
            </a:r>
            <a:r>
              <a:rPr lang="cs-CZ" dirty="0" err="1"/>
              <a:t>practical</a:t>
            </a:r>
            <a:r>
              <a:rPr lang="cs-CZ" dirty="0"/>
              <a:t> </a:t>
            </a:r>
            <a:r>
              <a:rPr lang="cs-CZ" dirty="0" err="1"/>
              <a:t>classes</a:t>
            </a:r>
            <a:r>
              <a:rPr lang="cs-CZ" dirty="0"/>
              <a:t> (3 </a:t>
            </a:r>
            <a:r>
              <a:rPr lang="cs-CZ" dirty="0" err="1"/>
              <a:t>absences</a:t>
            </a:r>
            <a:r>
              <a:rPr lang="cs-CZ" dirty="0"/>
              <a:t> max)</a:t>
            </a:r>
          </a:p>
          <a:p>
            <a:pPr marL="342900" indent="-342900">
              <a:lnSpc>
                <a:spcPct val="120000"/>
              </a:lnSpc>
              <a:spcBef>
                <a:spcPts val="0"/>
              </a:spcBef>
              <a:spcAft>
                <a:spcPts val="600"/>
              </a:spcAft>
              <a:buFont typeface="Arial" panose="020B0604020202020204" pitchFamily="34" charset="0"/>
              <a:buChar char="•"/>
            </a:pPr>
            <a:r>
              <a:rPr lang="cs-CZ" dirty="0" err="1"/>
              <a:t>Finishing</a:t>
            </a:r>
            <a:r>
              <a:rPr lang="cs-CZ" dirty="0"/>
              <a:t> and </a:t>
            </a:r>
            <a:r>
              <a:rPr lang="cs-CZ" dirty="0" err="1"/>
              <a:t>presenting</a:t>
            </a:r>
            <a:r>
              <a:rPr lang="en-US" dirty="0"/>
              <a:t> </a:t>
            </a:r>
            <a:r>
              <a:rPr lang="cs-CZ" dirty="0"/>
              <a:t>a mini </a:t>
            </a:r>
            <a:r>
              <a:rPr lang="cs-CZ" dirty="0" err="1"/>
              <a:t>project</a:t>
            </a:r>
            <a:r>
              <a:rPr lang="cs-CZ" dirty="0"/>
              <a:t> </a:t>
            </a:r>
            <a:r>
              <a:rPr lang="cs-CZ" dirty="0" err="1"/>
              <a:t>during</a:t>
            </a:r>
            <a:r>
              <a:rPr lang="cs-CZ" dirty="0"/>
              <a:t> last 4 </a:t>
            </a:r>
            <a:r>
              <a:rPr lang="cs-CZ" dirty="0" err="1"/>
              <a:t>classes</a:t>
            </a:r>
            <a:endParaRPr lang="en-US" dirty="0"/>
          </a:p>
          <a:p>
            <a:pPr>
              <a:lnSpc>
                <a:spcPct val="120000"/>
              </a:lnSpc>
              <a:spcBef>
                <a:spcPts val="0"/>
              </a:spcBef>
              <a:spcAft>
                <a:spcPts val="600"/>
              </a:spcAft>
            </a:pPr>
            <a:endParaRPr lang="cs-CZ" dirty="0"/>
          </a:p>
          <a:p>
            <a:pPr>
              <a:lnSpc>
                <a:spcPct val="120000"/>
              </a:lnSpc>
              <a:spcBef>
                <a:spcPts val="0"/>
              </a:spcBef>
              <a:spcAft>
                <a:spcPts val="600"/>
              </a:spcAft>
            </a:pPr>
            <a:r>
              <a:rPr lang="en-US" b="1" dirty="0"/>
              <a:t>Exam</a:t>
            </a:r>
            <a:r>
              <a:rPr lang="cs-CZ" b="1" dirty="0"/>
              <a:t>:</a:t>
            </a:r>
            <a:endParaRPr lang="en-US" b="1" dirty="0"/>
          </a:p>
          <a:p>
            <a:pPr marL="342900" indent="-342900">
              <a:lnSpc>
                <a:spcPct val="120000"/>
              </a:lnSpc>
              <a:spcBef>
                <a:spcPts val="0"/>
              </a:spcBef>
              <a:spcAft>
                <a:spcPts val="600"/>
              </a:spcAft>
              <a:buFont typeface="Arial" panose="020B0604020202020204" pitchFamily="34" charset="0"/>
              <a:buChar char="•"/>
            </a:pPr>
            <a:r>
              <a:rPr lang="en-US" dirty="0"/>
              <a:t>An informal 1:1 dialogue (ca 30 min)</a:t>
            </a:r>
          </a:p>
          <a:p>
            <a:pPr marL="342900" indent="-342900">
              <a:lnSpc>
                <a:spcPct val="120000"/>
              </a:lnSpc>
              <a:spcBef>
                <a:spcPts val="0"/>
              </a:spcBef>
              <a:spcAft>
                <a:spcPts val="600"/>
              </a:spcAft>
              <a:buFont typeface="Arial" panose="020B0604020202020204" pitchFamily="34" charset="0"/>
              <a:buChar char="•"/>
            </a:pPr>
            <a:r>
              <a:rPr lang="en-US" dirty="0"/>
              <a:t>Content of the lectures + content of the “Lectures” folder in the GitHub repo (.pdf papers) + questions related to practical classes </a:t>
            </a: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33175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b="1" dirty="0">
                <a:solidFill>
                  <a:schemeClr val="tx1"/>
                </a:solidFill>
              </a:rPr>
              <a:t>B</a:t>
            </a:r>
            <a:r>
              <a:rPr lang="en-GB" b="1" dirty="0" err="1">
                <a:solidFill>
                  <a:schemeClr val="tx1"/>
                </a:solidFill>
              </a:rPr>
              <a:t>iodiversity</a:t>
            </a:r>
            <a:r>
              <a:rPr lang="cs-CZ" b="1" dirty="0">
                <a:solidFill>
                  <a:schemeClr val="tx1"/>
                </a:solidFill>
              </a:rPr>
              <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20</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8" name="Picture 17">
            <a:extLst>
              <a:ext uri="{FF2B5EF4-FFF2-40B4-BE49-F238E27FC236}">
                <a16:creationId xmlns:a16="http://schemas.microsoft.com/office/drawing/2014/main" id="{55B14379-A2FE-BBED-AB3C-FDAFC12D12CC}"/>
              </a:ext>
            </a:extLst>
          </p:cNvPr>
          <p:cNvPicPr>
            <a:picLocks noChangeAspect="1"/>
          </p:cNvPicPr>
          <p:nvPr/>
        </p:nvPicPr>
        <p:blipFill>
          <a:blip r:embed="rId3">
            <a:lum/>
            <a:alphaModFix/>
          </a:blip>
          <a:srcRect/>
          <a:stretch>
            <a:fillRect/>
          </a:stretch>
        </p:blipFill>
        <p:spPr>
          <a:xfrm>
            <a:off x="3139209" y="1453667"/>
            <a:ext cx="3254684" cy="2441096"/>
          </a:xfrm>
          <a:prstGeom prst="rect">
            <a:avLst/>
          </a:prstGeom>
          <a:noFill/>
          <a:ln>
            <a:noFill/>
          </a:ln>
        </p:spPr>
      </p:pic>
      <p:pic>
        <p:nvPicPr>
          <p:cNvPr id="19" name="Picture 18">
            <a:extLst>
              <a:ext uri="{FF2B5EF4-FFF2-40B4-BE49-F238E27FC236}">
                <a16:creationId xmlns:a16="http://schemas.microsoft.com/office/drawing/2014/main" id="{103977A1-7591-EA7C-3568-FB461946EDC5}"/>
              </a:ext>
            </a:extLst>
          </p:cNvPr>
          <p:cNvPicPr>
            <a:picLocks noChangeAspect="1"/>
          </p:cNvPicPr>
          <p:nvPr/>
        </p:nvPicPr>
        <p:blipFill>
          <a:blip r:embed="rId4">
            <a:lum/>
            <a:alphaModFix/>
          </a:blip>
          <a:srcRect/>
          <a:stretch>
            <a:fillRect/>
          </a:stretch>
        </p:blipFill>
        <p:spPr>
          <a:xfrm>
            <a:off x="4782869" y="4041301"/>
            <a:ext cx="1611024" cy="2147806"/>
          </a:xfrm>
          <a:prstGeom prst="rect">
            <a:avLst/>
          </a:prstGeom>
          <a:noFill/>
          <a:ln>
            <a:noFill/>
          </a:ln>
        </p:spPr>
      </p:pic>
      <p:pic>
        <p:nvPicPr>
          <p:cNvPr id="20" name="Picture 19">
            <a:extLst>
              <a:ext uri="{FF2B5EF4-FFF2-40B4-BE49-F238E27FC236}">
                <a16:creationId xmlns:a16="http://schemas.microsoft.com/office/drawing/2014/main" id="{80741A6D-23FB-D9A8-8FA0-DD8E39A8186D}"/>
              </a:ext>
            </a:extLst>
          </p:cNvPr>
          <p:cNvPicPr>
            <a:picLocks noChangeAspect="1"/>
          </p:cNvPicPr>
          <p:nvPr/>
        </p:nvPicPr>
        <p:blipFill>
          <a:blip r:embed="rId5">
            <a:lum/>
            <a:alphaModFix/>
          </a:blip>
          <a:srcRect/>
          <a:stretch>
            <a:fillRect/>
          </a:stretch>
        </p:blipFill>
        <p:spPr>
          <a:xfrm>
            <a:off x="1351747" y="1453667"/>
            <a:ext cx="1620217" cy="2441096"/>
          </a:xfrm>
          <a:prstGeom prst="rect">
            <a:avLst/>
          </a:prstGeom>
          <a:noFill/>
          <a:ln>
            <a:noFill/>
          </a:ln>
        </p:spPr>
      </p:pic>
      <p:pic>
        <p:nvPicPr>
          <p:cNvPr id="21" name="Picture 20">
            <a:extLst>
              <a:ext uri="{FF2B5EF4-FFF2-40B4-BE49-F238E27FC236}">
                <a16:creationId xmlns:a16="http://schemas.microsoft.com/office/drawing/2014/main" id="{517CB960-BFB4-9ED8-A6D3-753949C55C4F}"/>
              </a:ext>
            </a:extLst>
          </p:cNvPr>
          <p:cNvPicPr>
            <a:picLocks noChangeAspect="1"/>
          </p:cNvPicPr>
          <p:nvPr/>
        </p:nvPicPr>
        <p:blipFill>
          <a:blip r:embed="rId6">
            <a:lum/>
            <a:alphaModFix/>
          </a:blip>
          <a:srcRect/>
          <a:stretch>
            <a:fillRect/>
          </a:stretch>
        </p:blipFill>
        <p:spPr>
          <a:xfrm>
            <a:off x="1356719" y="4041301"/>
            <a:ext cx="3230490" cy="2147806"/>
          </a:xfrm>
          <a:prstGeom prst="rect">
            <a:avLst/>
          </a:prstGeom>
          <a:noFill/>
          <a:ln>
            <a:noFill/>
          </a:ln>
        </p:spPr>
      </p:pic>
      <p:sp>
        <p:nvSpPr>
          <p:cNvPr id="6" name="TextBox 5">
            <a:extLst>
              <a:ext uri="{FF2B5EF4-FFF2-40B4-BE49-F238E27FC236}">
                <a16:creationId xmlns:a16="http://schemas.microsoft.com/office/drawing/2014/main" id="{35974404-915F-5C6E-AFF0-6E3FAE9E8C86}"/>
              </a:ext>
            </a:extLst>
          </p:cNvPr>
          <p:cNvSpPr txBox="1"/>
          <p:nvPr/>
        </p:nvSpPr>
        <p:spPr>
          <a:xfrm>
            <a:off x="1263740" y="826400"/>
            <a:ext cx="8356778" cy="369332"/>
          </a:xfrm>
          <a:prstGeom prst="rect">
            <a:avLst/>
          </a:prstGeom>
          <a:noFill/>
        </p:spPr>
        <p:txBody>
          <a:bodyPr wrap="square">
            <a:spAutoFit/>
          </a:bodyPr>
          <a:lstStyle/>
          <a:p>
            <a:r>
              <a:rPr lang="cs-CZ" dirty="0" err="1">
                <a:solidFill>
                  <a:schemeClr val="tx1"/>
                </a:solidFill>
              </a:rPr>
              <a:t>Popular</a:t>
            </a:r>
            <a:r>
              <a:rPr lang="cs-CZ" dirty="0">
                <a:solidFill>
                  <a:schemeClr val="tx1"/>
                </a:solidFill>
              </a:rPr>
              <a:t> </a:t>
            </a:r>
            <a:r>
              <a:rPr lang="cs-CZ" dirty="0" err="1">
                <a:solidFill>
                  <a:schemeClr val="tx1"/>
                </a:solidFill>
              </a:rPr>
              <a:t>view</a:t>
            </a:r>
            <a:r>
              <a:rPr lang="cs-CZ" b="1" dirty="0">
                <a:solidFill>
                  <a:schemeClr val="tx1"/>
                </a:solidFill>
              </a:rPr>
              <a:t>:</a:t>
            </a:r>
            <a:r>
              <a:rPr lang="en-GB" dirty="0">
                <a:solidFill>
                  <a:schemeClr val="tx1"/>
                </a:solidFill>
              </a:rPr>
              <a:t> </a:t>
            </a:r>
            <a:r>
              <a:rPr lang="cs-CZ" dirty="0">
                <a:solidFill>
                  <a:schemeClr val="tx1"/>
                </a:solidFill>
              </a:rPr>
              <a:t>biodiversity </a:t>
            </a:r>
            <a:r>
              <a:rPr lang="en-GB" dirty="0">
                <a:solidFill>
                  <a:schemeClr val="tx1"/>
                </a:solidFill>
              </a:rPr>
              <a:t>= nature = ecosystem = anything that lives = quality</a:t>
            </a:r>
            <a:endParaRPr lang="en-US" dirty="0"/>
          </a:p>
        </p:txBody>
      </p:sp>
      <p:pic>
        <p:nvPicPr>
          <p:cNvPr id="7" name="Picture 2" descr="Global Biodiversity | Copernicus">
            <a:extLst>
              <a:ext uri="{FF2B5EF4-FFF2-40B4-BE49-F238E27FC236}">
                <a16:creationId xmlns:a16="http://schemas.microsoft.com/office/drawing/2014/main" id="{8C5C9035-1310-FE27-A0D3-157E2737EE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9490"/>
          <a:stretch/>
        </p:blipFill>
        <p:spPr bwMode="auto">
          <a:xfrm>
            <a:off x="7322136" y="1906223"/>
            <a:ext cx="3770853" cy="3742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207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cs-CZ" b="1" dirty="0">
                <a:solidFill>
                  <a:schemeClr val="tx1"/>
                </a:solidFill>
              </a:rPr>
              <a:t>B</a:t>
            </a:r>
            <a:r>
              <a:rPr lang="en-GB" b="1" dirty="0" err="1">
                <a:solidFill>
                  <a:schemeClr val="tx1"/>
                </a:solidFill>
              </a:rPr>
              <a:t>iodiversity</a:t>
            </a:r>
            <a:r>
              <a:rPr lang="cs-CZ" b="1" dirty="0">
                <a:solidFill>
                  <a:schemeClr val="tx1"/>
                </a:solidFill>
              </a:rPr>
              <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6" name="TextBox 5">
            <a:extLst>
              <a:ext uri="{FF2B5EF4-FFF2-40B4-BE49-F238E27FC236}">
                <a16:creationId xmlns:a16="http://schemas.microsoft.com/office/drawing/2014/main" id="{35974404-915F-5C6E-AFF0-6E3FAE9E8C86}"/>
              </a:ext>
            </a:extLst>
          </p:cNvPr>
          <p:cNvSpPr txBox="1"/>
          <p:nvPr/>
        </p:nvSpPr>
        <p:spPr>
          <a:xfrm>
            <a:off x="1263740" y="826400"/>
            <a:ext cx="8356778" cy="369332"/>
          </a:xfrm>
          <a:prstGeom prst="rect">
            <a:avLst/>
          </a:prstGeom>
          <a:noFill/>
        </p:spPr>
        <p:txBody>
          <a:bodyPr wrap="square">
            <a:spAutoFit/>
          </a:bodyPr>
          <a:lstStyle/>
          <a:p>
            <a:r>
              <a:rPr lang="en-GB" dirty="0">
                <a:solidFill>
                  <a:schemeClr val="tx1"/>
                </a:solidFill>
              </a:rPr>
              <a:t>Scientific</a:t>
            </a:r>
            <a:r>
              <a:rPr lang="cs-CZ" dirty="0">
                <a:solidFill>
                  <a:schemeClr val="tx1"/>
                </a:solidFill>
              </a:rPr>
              <a:t> </a:t>
            </a:r>
            <a:r>
              <a:rPr lang="cs-CZ" dirty="0" err="1">
                <a:solidFill>
                  <a:schemeClr val="tx1"/>
                </a:solidFill>
              </a:rPr>
              <a:t>view</a:t>
            </a:r>
            <a:r>
              <a:rPr lang="cs-CZ" b="1" dirty="0">
                <a:solidFill>
                  <a:schemeClr val="tx1"/>
                </a:solidFill>
              </a:rPr>
              <a:t>:</a:t>
            </a:r>
            <a:r>
              <a:rPr lang="en-GB" dirty="0">
                <a:solidFill>
                  <a:schemeClr val="tx1"/>
                </a:solidFill>
              </a:rPr>
              <a:t> </a:t>
            </a:r>
            <a:r>
              <a:rPr lang="cs-CZ" dirty="0">
                <a:solidFill>
                  <a:schemeClr val="tx1"/>
                </a:solidFill>
              </a:rPr>
              <a:t>biodiversity </a:t>
            </a:r>
            <a:r>
              <a:rPr lang="en-GB" dirty="0">
                <a:solidFill>
                  <a:schemeClr val="tx1"/>
                </a:solidFill>
              </a:rPr>
              <a:t>= </a:t>
            </a:r>
            <a:r>
              <a:rPr lang="en-GB" b="1" dirty="0">
                <a:solidFill>
                  <a:schemeClr val="tx1"/>
                </a:solidFill>
              </a:rPr>
              <a:t>measurable quantity</a:t>
            </a:r>
            <a:endParaRPr lang="en-US" b="1" dirty="0"/>
          </a:p>
        </p:txBody>
      </p:sp>
      <p:grpSp>
        <p:nvGrpSpPr>
          <p:cNvPr id="3" name="Group 2">
            <a:extLst>
              <a:ext uri="{FF2B5EF4-FFF2-40B4-BE49-F238E27FC236}">
                <a16:creationId xmlns:a16="http://schemas.microsoft.com/office/drawing/2014/main" id="{60BBE6FD-28CC-0F42-F6FB-F76E6607BD31}"/>
              </a:ext>
            </a:extLst>
          </p:cNvPr>
          <p:cNvGrpSpPr/>
          <p:nvPr/>
        </p:nvGrpSpPr>
        <p:grpSpPr>
          <a:xfrm>
            <a:off x="1333500" y="1449388"/>
            <a:ext cx="7873947" cy="4735440"/>
            <a:chOff x="1409700" y="1189652"/>
            <a:chExt cx="7873947" cy="4735440"/>
          </a:xfrm>
        </p:grpSpPr>
        <p:pic>
          <p:nvPicPr>
            <p:cNvPr id="7" name="Picture 6">
              <a:extLst>
                <a:ext uri="{FF2B5EF4-FFF2-40B4-BE49-F238E27FC236}">
                  <a16:creationId xmlns:a16="http://schemas.microsoft.com/office/drawing/2014/main" id="{2DEF4A54-E81C-E2EF-6F69-BA84340645DE}"/>
                </a:ext>
              </a:extLst>
            </p:cNvPr>
            <p:cNvPicPr>
              <a:picLocks noChangeAspect="1"/>
            </p:cNvPicPr>
            <p:nvPr/>
          </p:nvPicPr>
          <p:blipFill>
            <a:blip r:embed="rId3">
              <a:lum/>
              <a:alphaModFix/>
            </a:blip>
            <a:srcRect/>
            <a:stretch>
              <a:fillRect/>
            </a:stretch>
          </p:blipFill>
          <p:spPr>
            <a:xfrm>
              <a:off x="3197162" y="1189652"/>
              <a:ext cx="3254684" cy="2441096"/>
            </a:xfrm>
            <a:prstGeom prst="rect">
              <a:avLst/>
            </a:prstGeom>
            <a:noFill/>
            <a:ln>
              <a:noFill/>
            </a:ln>
          </p:spPr>
        </p:pic>
        <p:pic>
          <p:nvPicPr>
            <p:cNvPr id="8" name="Picture 7">
              <a:extLst>
                <a:ext uri="{FF2B5EF4-FFF2-40B4-BE49-F238E27FC236}">
                  <a16:creationId xmlns:a16="http://schemas.microsoft.com/office/drawing/2014/main" id="{01373073-788F-E071-B4C9-C7CA4DAF9D5B}"/>
                </a:ext>
              </a:extLst>
            </p:cNvPr>
            <p:cNvPicPr>
              <a:picLocks noChangeAspect="1"/>
            </p:cNvPicPr>
            <p:nvPr/>
          </p:nvPicPr>
          <p:blipFill>
            <a:blip r:embed="rId4">
              <a:lum/>
              <a:alphaModFix/>
            </a:blip>
            <a:srcRect/>
            <a:stretch>
              <a:fillRect/>
            </a:stretch>
          </p:blipFill>
          <p:spPr>
            <a:xfrm>
              <a:off x="4840822" y="3777286"/>
              <a:ext cx="1611024" cy="2147806"/>
            </a:xfrm>
            <a:prstGeom prst="rect">
              <a:avLst/>
            </a:prstGeom>
            <a:noFill/>
            <a:ln>
              <a:noFill/>
            </a:ln>
          </p:spPr>
        </p:pic>
        <p:pic>
          <p:nvPicPr>
            <p:cNvPr id="9" name="Picture 8">
              <a:extLst>
                <a:ext uri="{FF2B5EF4-FFF2-40B4-BE49-F238E27FC236}">
                  <a16:creationId xmlns:a16="http://schemas.microsoft.com/office/drawing/2014/main" id="{CB9BAB10-AC30-E119-E23F-15476E22D4A6}"/>
                </a:ext>
              </a:extLst>
            </p:cNvPr>
            <p:cNvPicPr>
              <a:picLocks noChangeAspect="1"/>
            </p:cNvPicPr>
            <p:nvPr/>
          </p:nvPicPr>
          <p:blipFill>
            <a:blip r:embed="rId5">
              <a:lum/>
              <a:alphaModFix/>
            </a:blip>
            <a:srcRect/>
            <a:stretch>
              <a:fillRect/>
            </a:stretch>
          </p:blipFill>
          <p:spPr>
            <a:xfrm>
              <a:off x="1409700" y="1189652"/>
              <a:ext cx="1620217" cy="2441096"/>
            </a:xfrm>
            <a:prstGeom prst="rect">
              <a:avLst/>
            </a:prstGeom>
            <a:noFill/>
            <a:ln>
              <a:noFill/>
            </a:ln>
          </p:spPr>
        </p:pic>
        <p:pic>
          <p:nvPicPr>
            <p:cNvPr id="10" name="Picture 9">
              <a:extLst>
                <a:ext uri="{FF2B5EF4-FFF2-40B4-BE49-F238E27FC236}">
                  <a16:creationId xmlns:a16="http://schemas.microsoft.com/office/drawing/2014/main" id="{845E44F3-477C-E3F1-AC32-1F5E92902BB3}"/>
                </a:ext>
              </a:extLst>
            </p:cNvPr>
            <p:cNvPicPr>
              <a:picLocks noChangeAspect="1"/>
            </p:cNvPicPr>
            <p:nvPr/>
          </p:nvPicPr>
          <p:blipFill>
            <a:blip r:embed="rId6">
              <a:lum/>
              <a:alphaModFix/>
            </a:blip>
            <a:srcRect/>
            <a:stretch>
              <a:fillRect/>
            </a:stretch>
          </p:blipFill>
          <p:spPr>
            <a:xfrm>
              <a:off x="1414672" y="3777286"/>
              <a:ext cx="3230490" cy="2147806"/>
            </a:xfrm>
            <a:prstGeom prst="rect">
              <a:avLst/>
            </a:prstGeom>
            <a:noFill/>
            <a:ln>
              <a:noFill/>
            </a:ln>
          </p:spPr>
        </p:pic>
        <p:sp>
          <p:nvSpPr>
            <p:cNvPr id="11" name="Right Brace 10">
              <a:extLst>
                <a:ext uri="{FF2B5EF4-FFF2-40B4-BE49-F238E27FC236}">
                  <a16:creationId xmlns:a16="http://schemas.microsoft.com/office/drawing/2014/main" id="{C3572FA4-BC17-D16A-D605-00BAC31C97E7}"/>
                </a:ext>
              </a:extLst>
            </p:cNvPr>
            <p:cNvSpPr/>
            <p:nvPr/>
          </p:nvSpPr>
          <p:spPr>
            <a:xfrm>
              <a:off x="6509173" y="3777286"/>
              <a:ext cx="596054" cy="214780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5EC90B9-9E36-1D82-F5C9-22426F43F804}"/>
                </a:ext>
              </a:extLst>
            </p:cNvPr>
            <p:cNvSpPr/>
            <p:nvPr/>
          </p:nvSpPr>
          <p:spPr>
            <a:xfrm>
              <a:off x="6509173" y="1229716"/>
              <a:ext cx="596054" cy="239865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17323D16-4E36-C00C-947B-5C0966E4640A}"/>
                </a:ext>
              </a:extLst>
            </p:cNvPr>
            <p:cNvSpPr txBox="1"/>
            <p:nvPr/>
          </p:nvSpPr>
          <p:spPr>
            <a:xfrm>
              <a:off x="7162554" y="2244377"/>
              <a:ext cx="2121093" cy="369332"/>
            </a:xfrm>
            <a:prstGeom prst="rect">
              <a:avLst/>
            </a:prstGeom>
            <a:noFill/>
          </p:spPr>
          <p:txBody>
            <a:bodyPr wrap="none" rtlCol="0">
              <a:spAutoFit/>
            </a:bodyPr>
            <a:lstStyle/>
            <a:p>
              <a:r>
                <a:rPr lang="en-US" dirty="0"/>
                <a:t>10 species of trees</a:t>
              </a:r>
            </a:p>
          </p:txBody>
        </p:sp>
        <p:sp>
          <p:nvSpPr>
            <p:cNvPr id="14" name="TextBox 13">
              <a:extLst>
                <a:ext uri="{FF2B5EF4-FFF2-40B4-BE49-F238E27FC236}">
                  <a16:creationId xmlns:a16="http://schemas.microsoft.com/office/drawing/2014/main" id="{2C75B4A4-84A5-3515-2EC0-3E7BE6D55711}"/>
                </a:ext>
              </a:extLst>
            </p:cNvPr>
            <p:cNvSpPr txBox="1"/>
            <p:nvPr/>
          </p:nvSpPr>
          <p:spPr>
            <a:xfrm>
              <a:off x="7162554" y="4645409"/>
              <a:ext cx="1620957" cy="369332"/>
            </a:xfrm>
            <a:prstGeom prst="rect">
              <a:avLst/>
            </a:prstGeom>
            <a:noFill/>
          </p:spPr>
          <p:txBody>
            <a:bodyPr wrap="none" rtlCol="0">
              <a:spAutoFit/>
            </a:bodyPr>
            <a:lstStyle/>
            <a:p>
              <a:r>
                <a:rPr lang="en-US" dirty="0"/>
                <a:t>1 tree species</a:t>
              </a:r>
            </a:p>
          </p:txBody>
        </p:sp>
      </p:grpSp>
    </p:spTree>
    <p:extLst>
      <p:ext uri="{BB962C8B-B14F-4D97-AF65-F5344CB8AC3E}">
        <p14:creationId xmlns:p14="http://schemas.microsoft.com/office/powerpoint/2010/main" val="45321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Species richness = number of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22</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2" name="Picture 11">
            <a:extLst>
              <a:ext uri="{FF2B5EF4-FFF2-40B4-BE49-F238E27FC236}">
                <a16:creationId xmlns:a16="http://schemas.microsoft.com/office/drawing/2014/main" id="{34710228-1CA5-60AF-D487-B1360A15A1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2723"/>
          <a:stretch/>
        </p:blipFill>
        <p:spPr>
          <a:xfrm>
            <a:off x="1214232" y="1245705"/>
            <a:ext cx="5544378" cy="3756929"/>
          </a:xfrm>
          <a:prstGeom prst="rect">
            <a:avLst/>
          </a:prstGeom>
        </p:spPr>
      </p:pic>
      <p:sp>
        <p:nvSpPr>
          <p:cNvPr id="13" name="TextBox 12">
            <a:extLst>
              <a:ext uri="{FF2B5EF4-FFF2-40B4-BE49-F238E27FC236}">
                <a16:creationId xmlns:a16="http://schemas.microsoft.com/office/drawing/2014/main" id="{D147E409-79A0-0F14-007A-5F30BE8CBE74}"/>
              </a:ext>
            </a:extLst>
          </p:cNvPr>
          <p:cNvSpPr txBox="1"/>
          <p:nvPr/>
        </p:nvSpPr>
        <p:spPr>
          <a:xfrm>
            <a:off x="306280" y="6019631"/>
            <a:ext cx="6098958" cy="369332"/>
          </a:xfrm>
          <a:prstGeom prst="rect">
            <a:avLst/>
          </a:prstGeom>
          <a:noFill/>
        </p:spPr>
        <p:txBody>
          <a:bodyPr wrap="square">
            <a:spAutoFit/>
          </a:bodyPr>
          <a:lstStyle/>
          <a:p>
            <a:r>
              <a:rPr lang="en-US" dirty="0"/>
              <a:t>Keil &amp; Hines (2019) </a:t>
            </a:r>
            <a:r>
              <a:rPr lang="en-US" i="1" dirty="0"/>
              <a:t>Nature Ecology &amp; Evolution</a:t>
            </a:r>
          </a:p>
        </p:txBody>
      </p:sp>
      <p:cxnSp>
        <p:nvCxnSpPr>
          <p:cNvPr id="14" name="Straight Connector 13">
            <a:extLst>
              <a:ext uri="{FF2B5EF4-FFF2-40B4-BE49-F238E27FC236}">
                <a16:creationId xmlns:a16="http://schemas.microsoft.com/office/drawing/2014/main" id="{BF9339EC-4A95-6429-F905-0AFFB4771505}"/>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865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Species richness = number of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23</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8" name="TextBox 7">
            <a:extLst>
              <a:ext uri="{FF2B5EF4-FFF2-40B4-BE49-F238E27FC236}">
                <a16:creationId xmlns:a16="http://schemas.microsoft.com/office/drawing/2014/main" id="{F817881A-66F7-0333-E534-C19EE64838E9}"/>
              </a:ext>
            </a:extLst>
          </p:cNvPr>
          <p:cNvSpPr txBox="1"/>
          <p:nvPr/>
        </p:nvSpPr>
        <p:spPr>
          <a:xfrm>
            <a:off x="283294" y="5924517"/>
            <a:ext cx="3464410" cy="338554"/>
          </a:xfrm>
          <a:prstGeom prst="rect">
            <a:avLst/>
          </a:prstGeom>
          <a:noFill/>
        </p:spPr>
        <p:txBody>
          <a:bodyPr wrap="none" rtlCol="0">
            <a:spAutoFit/>
          </a:bodyPr>
          <a:lstStyle/>
          <a:p>
            <a:r>
              <a:rPr lang="en-GB" sz="1600" dirty="0"/>
              <a:t>Carmen Soria</a:t>
            </a:r>
            <a:r>
              <a:rPr lang="cs-CZ" sz="1600" dirty="0"/>
              <a:t>, </a:t>
            </a:r>
            <a:r>
              <a:rPr lang="cs-CZ" sz="1600" dirty="0" err="1"/>
              <a:t>unpublished</a:t>
            </a:r>
            <a:r>
              <a:rPr lang="cs-CZ" sz="1600" dirty="0"/>
              <a:t> </a:t>
            </a:r>
            <a:r>
              <a:rPr lang="cs-CZ" sz="1600" dirty="0" err="1"/>
              <a:t>analysis</a:t>
            </a:r>
            <a:endParaRPr lang="en-US" sz="1600" dirty="0"/>
          </a:p>
        </p:txBody>
      </p:sp>
      <p:cxnSp>
        <p:nvCxnSpPr>
          <p:cNvPr id="10" name="Straight Connector 9">
            <a:extLst>
              <a:ext uri="{FF2B5EF4-FFF2-40B4-BE49-F238E27FC236}">
                <a16:creationId xmlns:a16="http://schemas.microsoft.com/office/drawing/2014/main" id="{7D831B66-F1F5-BC92-D114-7B1FDA4550E4}"/>
              </a:ext>
            </a:extLst>
          </p:cNvPr>
          <p:cNvCxnSpPr>
            <a:cxnSpLocks/>
          </p:cNvCxnSpPr>
          <p:nvPr/>
        </p:nvCxnSpPr>
        <p:spPr>
          <a:xfrm>
            <a:off x="360214" y="5908629"/>
            <a:ext cx="209723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FAEADC5-CEB0-5FB2-CFAB-A8EFAA71A6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280" b="27236"/>
          <a:stretch/>
        </p:blipFill>
        <p:spPr bwMode="auto">
          <a:xfrm>
            <a:off x="1923043" y="956171"/>
            <a:ext cx="7057589" cy="2018455"/>
          </a:xfrm>
          <a:prstGeom prst="rect">
            <a:avLst/>
          </a:prstGeom>
          <a:ln>
            <a:noFill/>
          </a:ln>
          <a:extLst>
            <a:ext uri="{53640926-AAD7-44D8-BBD7-CCE9431645EC}">
              <a14:shadowObscured xmlns:a14="http://schemas.microsoft.com/office/drawing/2010/main"/>
            </a:ext>
          </a:extLst>
        </p:spPr>
      </p:pic>
      <p:pic>
        <p:nvPicPr>
          <p:cNvPr id="13" name="Picture 12" descr="A group of colorful shapes&#10;&#10;Description automatically generated with medium confidence">
            <a:extLst>
              <a:ext uri="{FF2B5EF4-FFF2-40B4-BE49-F238E27FC236}">
                <a16:creationId xmlns:a16="http://schemas.microsoft.com/office/drawing/2014/main" id="{56C29D55-74D9-D330-27EC-3E376D6472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4553" b="32833"/>
          <a:stretch/>
        </p:blipFill>
        <p:spPr bwMode="auto">
          <a:xfrm>
            <a:off x="1730062" y="3174182"/>
            <a:ext cx="10106719" cy="2027744"/>
          </a:xfrm>
          <a:prstGeom prst="rect">
            <a:avLst/>
          </a:prstGeom>
          <a:ln>
            <a:noFill/>
          </a:ln>
          <a:extLst>
            <a:ext uri="{53640926-AAD7-44D8-BBD7-CCE9431645EC}">
              <a14:shadowObscured xmlns:a14="http://schemas.microsoft.com/office/drawing/2010/main"/>
            </a:ext>
          </a:extLst>
        </p:spPr>
      </p:pic>
      <p:pic>
        <p:nvPicPr>
          <p:cNvPr id="14" name="Picture 14">
            <a:extLst>
              <a:ext uri="{FF2B5EF4-FFF2-40B4-BE49-F238E27FC236}">
                <a16:creationId xmlns:a16="http://schemas.microsoft.com/office/drawing/2014/main" id="{D986A740-B992-CF79-6D47-605F06F98D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19" y="4517274"/>
            <a:ext cx="1233850" cy="12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53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Species richness = number of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24</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4098" name="Picture 2">
            <a:extLst>
              <a:ext uri="{FF2B5EF4-FFF2-40B4-BE49-F238E27FC236}">
                <a16:creationId xmlns:a16="http://schemas.microsoft.com/office/drawing/2014/main" id="{78D95780-AE23-67C2-73A6-5E23883D3E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9468" y="1203889"/>
            <a:ext cx="7901609" cy="434061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0F37410-0F19-8C26-60A7-4582ACAA2827}"/>
              </a:ext>
            </a:extLst>
          </p:cNvPr>
          <p:cNvSpPr txBox="1"/>
          <p:nvPr/>
        </p:nvSpPr>
        <p:spPr>
          <a:xfrm>
            <a:off x="306280" y="6019631"/>
            <a:ext cx="6098958" cy="369332"/>
          </a:xfrm>
          <a:prstGeom prst="rect">
            <a:avLst/>
          </a:prstGeom>
          <a:noFill/>
        </p:spPr>
        <p:txBody>
          <a:bodyPr wrap="square">
            <a:spAutoFit/>
          </a:bodyPr>
          <a:lstStyle/>
          <a:p>
            <a:r>
              <a:rPr lang="en-US" dirty="0"/>
              <a:t>BiodiversityMapping.org</a:t>
            </a:r>
            <a:endParaRPr lang="en-US" i="1" dirty="0"/>
          </a:p>
        </p:txBody>
      </p:sp>
      <p:cxnSp>
        <p:nvCxnSpPr>
          <p:cNvPr id="6" name="Straight Connector 5">
            <a:extLst>
              <a:ext uri="{FF2B5EF4-FFF2-40B4-BE49-F238E27FC236}">
                <a16:creationId xmlns:a16="http://schemas.microsoft.com/office/drawing/2014/main" id="{B87F341A-D9D5-FD8C-CD48-FBA463CB4FCB}"/>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331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Why should we care? Why does it matter?</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5271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David Tilman – biodiversity and ecosystem functioning</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3" name="TextBox 2">
            <a:extLst>
              <a:ext uri="{FF2B5EF4-FFF2-40B4-BE49-F238E27FC236}">
                <a16:creationId xmlns:a16="http://schemas.microsoft.com/office/drawing/2014/main" id="{B12BAAED-D74D-161E-05D0-9F08FDFE04D4}"/>
              </a:ext>
            </a:extLst>
          </p:cNvPr>
          <p:cNvSpPr txBox="1"/>
          <p:nvPr/>
        </p:nvSpPr>
        <p:spPr>
          <a:xfrm>
            <a:off x="306280" y="6019631"/>
            <a:ext cx="6098958" cy="369332"/>
          </a:xfrm>
          <a:prstGeom prst="rect">
            <a:avLst/>
          </a:prstGeom>
          <a:noFill/>
        </p:spPr>
        <p:txBody>
          <a:bodyPr wrap="square">
            <a:spAutoFit/>
          </a:bodyPr>
          <a:lstStyle/>
          <a:p>
            <a:r>
              <a:rPr lang="en-US" dirty="0"/>
              <a:t>Tilman &amp; Downing (1994) </a:t>
            </a:r>
            <a:r>
              <a:rPr lang="en-US" i="1" dirty="0"/>
              <a:t>Nature</a:t>
            </a:r>
          </a:p>
        </p:txBody>
      </p:sp>
      <p:cxnSp>
        <p:nvCxnSpPr>
          <p:cNvPr id="6" name="Straight Connector 5">
            <a:extLst>
              <a:ext uri="{FF2B5EF4-FFF2-40B4-BE49-F238E27FC236}">
                <a16:creationId xmlns:a16="http://schemas.microsoft.com/office/drawing/2014/main" id="{66A8764F-7385-AC77-5EAC-884A41322ED8}"/>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28" name="Picture 4" descr="G. David Tilman | College of Biological Sciences">
            <a:extLst>
              <a:ext uri="{FF2B5EF4-FFF2-40B4-BE49-F238E27FC236}">
                <a16:creationId xmlns:a16="http://schemas.microsoft.com/office/drawing/2014/main" id="{5F6D3D08-2744-2979-7AEA-4943AE7ACC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1814810" cy="22528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6B65BF-E16F-C114-F605-FC030E836490}"/>
              </a:ext>
            </a:extLst>
          </p:cNvPr>
          <p:cNvSpPr txBox="1"/>
          <p:nvPr/>
        </p:nvSpPr>
        <p:spPr>
          <a:xfrm>
            <a:off x="1254873" y="3965987"/>
            <a:ext cx="1893437" cy="1034727"/>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More diverse communities are more productive and stable.</a:t>
            </a:r>
          </a:p>
        </p:txBody>
      </p:sp>
      <p:pic>
        <p:nvPicPr>
          <p:cNvPr id="1030" name="Picture 6">
            <a:extLst>
              <a:ext uri="{FF2B5EF4-FFF2-40B4-BE49-F238E27FC236}">
                <a16:creationId xmlns:a16="http://schemas.microsoft.com/office/drawing/2014/main" id="{ACCF5191-DD7B-2236-BD06-8AC94C0E6CC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14750" y="1526459"/>
            <a:ext cx="4762500" cy="39814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gure 1.">
            <a:extLst>
              <a:ext uri="{FF2B5EF4-FFF2-40B4-BE49-F238E27FC236}">
                <a16:creationId xmlns:a16="http://schemas.microsoft.com/office/drawing/2014/main" id="{A58C6B0B-AECD-BBF6-01B0-29DCF6169C0C}"/>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874726" y="1449309"/>
            <a:ext cx="2849479" cy="225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306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Culture, beauty, emotions, icons – nature’s contributions to people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9" name="TextBox 8">
            <a:extLst>
              <a:ext uri="{FF2B5EF4-FFF2-40B4-BE49-F238E27FC236}">
                <a16:creationId xmlns:a16="http://schemas.microsoft.com/office/drawing/2014/main" id="{4837C8C8-22BB-F3CE-5D49-6E5AA4847BAC}"/>
              </a:ext>
            </a:extLst>
          </p:cNvPr>
          <p:cNvSpPr txBox="1"/>
          <p:nvPr/>
        </p:nvSpPr>
        <p:spPr>
          <a:xfrm>
            <a:off x="306280" y="6019631"/>
            <a:ext cx="6098958" cy="369332"/>
          </a:xfrm>
          <a:prstGeom prst="rect">
            <a:avLst/>
          </a:prstGeom>
          <a:noFill/>
        </p:spPr>
        <p:txBody>
          <a:bodyPr wrap="square">
            <a:spAutoFit/>
          </a:bodyPr>
          <a:lstStyle/>
          <a:p>
            <a:r>
              <a:rPr lang="en-US" dirty="0"/>
              <a:t>Diaz et al. (2018) </a:t>
            </a:r>
            <a:r>
              <a:rPr lang="en-US" i="1" dirty="0"/>
              <a:t>Science</a:t>
            </a:r>
          </a:p>
        </p:txBody>
      </p:sp>
      <p:cxnSp>
        <p:nvCxnSpPr>
          <p:cNvPr id="10" name="Straight Connector 9">
            <a:extLst>
              <a:ext uri="{FF2B5EF4-FFF2-40B4-BE49-F238E27FC236}">
                <a16:creationId xmlns:a16="http://schemas.microsoft.com/office/drawing/2014/main" id="{34EB543A-4413-6B8B-AAD6-53D81958E59D}"/>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pic>
        <p:nvPicPr>
          <p:cNvPr id="1034" name="Picture 10" descr="alternativní popis obrázku chybí">
            <a:extLst>
              <a:ext uri="{FF2B5EF4-FFF2-40B4-BE49-F238E27FC236}">
                <a16:creationId xmlns:a16="http://schemas.microsoft.com/office/drawing/2014/main" id="{B3FFF8C3-8ABE-EA93-4531-AD223F5D3B4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3092099" cy="21932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EFA3794-85EC-28C4-A3F6-DB2ED255409E}"/>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25599" y="1524000"/>
            <a:ext cx="3294923" cy="21932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2B57247-FA9C-AFD9-88D7-46E1E1CB171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20522" y="1508452"/>
            <a:ext cx="3011971" cy="220877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ountain meadows | A World Worth Watching">
            <a:extLst>
              <a:ext uri="{FF2B5EF4-FFF2-40B4-BE49-F238E27FC236}">
                <a16:creationId xmlns:a16="http://schemas.microsoft.com/office/drawing/2014/main" id="{107ED1B8-4DC3-7E1B-C514-D78FA9E703E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81799" y="3717231"/>
            <a:ext cx="2421647" cy="181907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The Rainforest: tropical forest facts, photos, and information">
            <a:extLst>
              <a:ext uri="{FF2B5EF4-FFF2-40B4-BE49-F238E27FC236}">
                <a16:creationId xmlns:a16="http://schemas.microsoft.com/office/drawing/2014/main" id="{9FF77FEE-3AEF-CBF2-70F7-604E1586F076}"/>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56364" y="3717231"/>
            <a:ext cx="2425435" cy="181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565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Example </a:t>
            </a:r>
            <a:r>
              <a:rPr lang="en-US" b="1" dirty="0">
                <a:solidFill>
                  <a:schemeClr val="bg1">
                    <a:lumMod val="85000"/>
                  </a:schemeClr>
                </a:solidFill>
              </a:rPr>
              <a:t>big questions </a:t>
            </a:r>
            <a:r>
              <a:rPr lang="en-US" dirty="0">
                <a:solidFill>
                  <a:schemeClr val="bg1">
                    <a:lumMod val="85000"/>
                  </a:schemeClr>
                </a:solidFill>
              </a:rPr>
              <a:t>of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2954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Some big questions (a random selection)</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29</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sp>
        <p:nvSpPr>
          <p:cNvPr id="8" name="Content Placeholder 2">
            <a:extLst>
              <a:ext uri="{FF2B5EF4-FFF2-40B4-BE49-F238E27FC236}">
                <a16:creationId xmlns:a16="http://schemas.microsoft.com/office/drawing/2014/main" id="{BDAD770E-E6AD-60E2-326F-B72197F343A1}"/>
              </a:ext>
            </a:extLst>
          </p:cNvPr>
          <p:cNvSpPr>
            <a:spLocks noGrp="1"/>
          </p:cNvSpPr>
          <p:nvPr>
            <p:ph idx="1"/>
          </p:nvPr>
        </p:nvSpPr>
        <p:spPr>
          <a:xfrm>
            <a:off x="1333500" y="980430"/>
            <a:ext cx="10074306" cy="5106425"/>
          </a:xfrm>
        </p:spPr>
        <p:txBody>
          <a:bodyPr>
            <a:normAutofit/>
          </a:bodyPr>
          <a:lstStyle/>
          <a:p>
            <a:pPr>
              <a:spcAft>
                <a:spcPts val="600"/>
              </a:spcAft>
            </a:pPr>
            <a:r>
              <a:rPr lang="en-US" dirty="0"/>
              <a:t>Why are some species rare and others common?</a:t>
            </a:r>
          </a:p>
          <a:p>
            <a:pPr>
              <a:spcAft>
                <a:spcPts val="600"/>
              </a:spcAft>
            </a:pPr>
            <a:r>
              <a:rPr lang="en-US" dirty="0"/>
              <a:t>What are the most important threats to species?</a:t>
            </a:r>
          </a:p>
          <a:p>
            <a:pPr>
              <a:spcAft>
                <a:spcPts val="600"/>
              </a:spcAft>
            </a:pPr>
            <a:r>
              <a:rPr lang="en-US" dirty="0"/>
              <a:t>Where are the most biologically rich/poor areas, and why?</a:t>
            </a:r>
          </a:p>
          <a:p>
            <a:pPr>
              <a:spcAft>
                <a:spcPts val="600"/>
              </a:spcAft>
            </a:pPr>
            <a:r>
              <a:rPr lang="cs-CZ" dirty="0" err="1"/>
              <a:t>How</a:t>
            </a:r>
            <a:r>
              <a:rPr lang="cs-CZ" dirty="0"/>
              <a:t> has </a:t>
            </a:r>
            <a:r>
              <a:rPr lang="cs-CZ" dirty="0" err="1"/>
              <a:t>been</a:t>
            </a:r>
            <a:r>
              <a:rPr lang="cs-CZ" dirty="0"/>
              <a:t> </a:t>
            </a:r>
            <a:r>
              <a:rPr lang="en-US" dirty="0"/>
              <a:t>biodiversity</a:t>
            </a:r>
            <a:r>
              <a:rPr lang="cs-CZ" dirty="0"/>
              <a:t> </a:t>
            </a:r>
            <a:r>
              <a:rPr lang="cs-CZ" dirty="0" err="1"/>
              <a:t>changing</a:t>
            </a:r>
            <a:r>
              <a:rPr lang="en-US" dirty="0"/>
              <a:t> in the Anthropocene?</a:t>
            </a:r>
          </a:p>
          <a:p>
            <a:pPr>
              <a:spcAft>
                <a:spcPts val="600"/>
              </a:spcAft>
            </a:pPr>
            <a:r>
              <a:rPr lang="en-US" dirty="0"/>
              <a:t>What will the effect of climate change or habitat loss be on biodiversity?</a:t>
            </a:r>
          </a:p>
          <a:p>
            <a:pPr>
              <a:spcAft>
                <a:spcPts val="600"/>
              </a:spcAft>
            </a:pPr>
            <a:r>
              <a:rPr lang="en-US" dirty="0"/>
              <a:t>How can we best protect species and biodiversity?</a:t>
            </a:r>
          </a:p>
          <a:p>
            <a:pPr>
              <a:spcAft>
                <a:spcPts val="600"/>
              </a:spcAft>
            </a:pPr>
            <a:r>
              <a:rPr lang="en-US" dirty="0"/>
              <a:t>Why are the tropics so species rich?</a:t>
            </a:r>
          </a:p>
          <a:p>
            <a:pPr>
              <a:spcAft>
                <a:spcPts val="600"/>
              </a:spcAft>
            </a:pPr>
            <a:r>
              <a:rPr lang="en-US" dirty="0"/>
              <a:t>What determines species composition?</a:t>
            </a:r>
          </a:p>
          <a:p>
            <a:pPr>
              <a:spcAft>
                <a:spcPts val="600"/>
              </a:spcAft>
            </a:pPr>
            <a:endParaRPr lang="en-US" dirty="0"/>
          </a:p>
          <a:p>
            <a:pPr>
              <a:spcAft>
                <a:spcPts val="600"/>
              </a:spcAft>
            </a:pPr>
            <a:endParaRPr lang="en-US" dirty="0"/>
          </a:p>
        </p:txBody>
      </p:sp>
      <p:sp>
        <p:nvSpPr>
          <p:cNvPr id="9" name="TextBox 8">
            <a:extLst>
              <a:ext uri="{FF2B5EF4-FFF2-40B4-BE49-F238E27FC236}">
                <a16:creationId xmlns:a16="http://schemas.microsoft.com/office/drawing/2014/main" id="{E54F3034-E38F-8A16-5BC3-DEE84339EA08}"/>
              </a:ext>
            </a:extLst>
          </p:cNvPr>
          <p:cNvSpPr txBox="1"/>
          <p:nvPr/>
        </p:nvSpPr>
        <p:spPr>
          <a:xfrm>
            <a:off x="306280" y="6019631"/>
            <a:ext cx="6098958" cy="369332"/>
          </a:xfrm>
          <a:prstGeom prst="rect">
            <a:avLst/>
          </a:prstGeom>
          <a:noFill/>
        </p:spPr>
        <p:txBody>
          <a:bodyPr wrap="square">
            <a:spAutoFit/>
          </a:bodyPr>
          <a:lstStyle/>
          <a:p>
            <a:r>
              <a:rPr lang="en-US" dirty="0"/>
              <a:t>Sutherland et al. (2012) </a:t>
            </a:r>
            <a:r>
              <a:rPr lang="en-US" i="1" dirty="0"/>
              <a:t>Journal of Ecology</a:t>
            </a:r>
          </a:p>
        </p:txBody>
      </p:sp>
      <p:cxnSp>
        <p:nvCxnSpPr>
          <p:cNvPr id="10" name="Straight Connector 9">
            <a:extLst>
              <a:ext uri="{FF2B5EF4-FFF2-40B4-BE49-F238E27FC236}">
                <a16:creationId xmlns:a16="http://schemas.microsoft.com/office/drawing/2014/main" id="{DBEFE2C3-8E4E-9580-9B4C-C00997939387}"/>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24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Contacts and links</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980430"/>
            <a:ext cx="10515600" cy="5106425"/>
          </a:xfrm>
        </p:spPr>
        <p:txBody>
          <a:bodyPr>
            <a:normAutofit/>
          </a:bodyPr>
          <a:lstStyle/>
          <a:p>
            <a:pPr>
              <a:spcAft>
                <a:spcPts val="600"/>
              </a:spcAft>
            </a:pPr>
            <a:r>
              <a:rPr lang="en-US" dirty="0"/>
              <a:t>The </a:t>
            </a:r>
            <a:r>
              <a:rPr lang="cs-CZ" dirty="0" err="1"/>
              <a:t>teaching</a:t>
            </a:r>
            <a:r>
              <a:rPr lang="cs-CZ" dirty="0"/>
              <a:t> </a:t>
            </a:r>
            <a:r>
              <a:rPr lang="en-US" dirty="0"/>
              <a:t>team for 2023/2024: </a:t>
            </a:r>
          </a:p>
          <a:p>
            <a:pPr marL="342900" indent="-342900">
              <a:spcAft>
                <a:spcPts val="600"/>
              </a:spcAft>
              <a:buFont typeface="Arial" panose="020B0604020202020204" pitchFamily="34" charset="0"/>
              <a:buChar char="•"/>
            </a:pPr>
            <a:r>
              <a:rPr lang="en-US" b="1" dirty="0"/>
              <a:t>Petr Keil </a:t>
            </a:r>
            <a:r>
              <a:rPr lang="en-US" dirty="0"/>
              <a:t>(guarantor, </a:t>
            </a:r>
            <a:r>
              <a:rPr lang="en-US" dirty="0">
                <a:hlinkClick r:id="rId3"/>
              </a:rPr>
              <a:t>keil@fzp.czu.cz</a:t>
            </a:r>
            <a:r>
              <a:rPr lang="en-US" dirty="0"/>
              <a:t>)</a:t>
            </a:r>
          </a:p>
          <a:p>
            <a:pPr marL="342900" indent="-342900">
              <a:spcAft>
                <a:spcPts val="600"/>
              </a:spcAft>
              <a:buFont typeface="Arial" panose="020B0604020202020204" pitchFamily="34" charset="0"/>
              <a:buChar char="•"/>
            </a:pPr>
            <a:r>
              <a:rPr lang="en-US" b="1" dirty="0"/>
              <a:t>Flo </a:t>
            </a:r>
            <a:r>
              <a:rPr lang="en-US" b="1" dirty="0" err="1"/>
              <a:t>Grattarola</a:t>
            </a:r>
            <a:r>
              <a:rPr lang="en-US" b="1" dirty="0"/>
              <a:t> </a:t>
            </a:r>
            <a:r>
              <a:rPr lang="en-US" dirty="0"/>
              <a:t>(postdoc, </a:t>
            </a:r>
            <a:r>
              <a:rPr lang="en-US" dirty="0">
                <a:hlinkClick r:id="rId4"/>
              </a:rPr>
              <a:t>grattarola@fzp.czu.cz</a:t>
            </a:r>
            <a:r>
              <a:rPr lang="en-US" dirty="0"/>
              <a:t>)</a:t>
            </a:r>
          </a:p>
          <a:p>
            <a:pPr marL="342900" indent="-342900">
              <a:spcAft>
                <a:spcPts val="600"/>
              </a:spcAft>
              <a:buFont typeface="Arial" panose="020B0604020202020204" pitchFamily="34" charset="0"/>
              <a:buChar char="•"/>
            </a:pPr>
            <a:r>
              <a:rPr lang="en-US" b="1" dirty="0"/>
              <a:t>Carmen Soria</a:t>
            </a:r>
            <a:r>
              <a:rPr lang="cs-CZ" dirty="0"/>
              <a:t> </a:t>
            </a:r>
            <a:r>
              <a:rPr lang="en-US" dirty="0"/>
              <a:t>(postdoc, </a:t>
            </a:r>
            <a:r>
              <a:rPr lang="es-ES" dirty="0">
                <a:hlinkClick r:id="rId5"/>
              </a:rPr>
              <a:t>soria_gonzalez@fzp.czu.cz</a:t>
            </a:r>
            <a:r>
              <a:rPr lang="en-US" dirty="0"/>
              <a:t>)</a:t>
            </a:r>
          </a:p>
          <a:p>
            <a:pPr marL="342900" indent="-342900">
              <a:spcAft>
                <a:spcPts val="600"/>
              </a:spcAft>
              <a:buFont typeface="Arial" panose="020B0604020202020204" pitchFamily="34" charset="0"/>
              <a:buChar char="•"/>
            </a:pPr>
            <a:r>
              <a:rPr lang="en-US" b="1" dirty="0"/>
              <a:t>Friederike W</a:t>
            </a:r>
            <a:r>
              <a:rPr lang="cs-CZ" b="1" dirty="0" err="1"/>
              <a:t>ölke</a:t>
            </a:r>
            <a:r>
              <a:rPr lang="en-US" dirty="0"/>
              <a:t> (PhD student, </a:t>
            </a:r>
            <a:r>
              <a:rPr lang="de-DE" dirty="0">
                <a:hlinkClick r:id="rId6"/>
              </a:rPr>
              <a:t>wolke@fzp.czu.cz</a:t>
            </a:r>
            <a:r>
              <a:rPr lang="en-US" dirty="0"/>
              <a:t>)</a:t>
            </a:r>
          </a:p>
          <a:p>
            <a:pPr marL="342900" indent="-342900">
              <a:spcAft>
                <a:spcPts val="600"/>
              </a:spcAft>
              <a:buFont typeface="Arial" panose="020B0604020202020204" pitchFamily="34" charset="0"/>
              <a:buChar char="•"/>
            </a:pPr>
            <a:r>
              <a:rPr lang="en-US" b="1" dirty="0"/>
              <a:t>Gabriele </a:t>
            </a:r>
            <a:r>
              <a:rPr lang="en-US" b="1" dirty="0" err="1"/>
              <a:t>Midolo</a:t>
            </a:r>
            <a:r>
              <a:rPr lang="en-US" b="1" dirty="0"/>
              <a:t> </a:t>
            </a:r>
            <a:r>
              <a:rPr lang="en-US" dirty="0"/>
              <a:t>(postdoc, </a:t>
            </a:r>
            <a:r>
              <a:rPr lang="en-US" dirty="0">
                <a:hlinkClick r:id="rId7"/>
              </a:rPr>
              <a:t>gabriele.midolo@gmail.com</a:t>
            </a:r>
            <a:r>
              <a:rPr lang="en-US" dirty="0"/>
              <a:t>)</a:t>
            </a:r>
          </a:p>
          <a:p>
            <a:pPr marL="342900" indent="-342900">
              <a:spcAft>
                <a:spcPts val="600"/>
              </a:spcAft>
              <a:buFont typeface="Arial" panose="020B0604020202020204" pitchFamily="34" charset="0"/>
              <a:buChar char="•"/>
            </a:pPr>
            <a:endParaRPr lang="en-US" dirty="0"/>
          </a:p>
          <a:p>
            <a:pPr marL="342900" indent="-342900">
              <a:spcAft>
                <a:spcPts val="600"/>
              </a:spcAft>
              <a:buFont typeface="Arial" panose="020B0604020202020204" pitchFamily="34" charset="0"/>
              <a:buChar char="•"/>
            </a:pPr>
            <a:endParaRPr lang="cs-CZ"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Tree>
    <p:extLst>
      <p:ext uri="{BB962C8B-B14F-4D97-AF65-F5344CB8AC3E}">
        <p14:creationId xmlns:p14="http://schemas.microsoft.com/office/powerpoint/2010/main" val="4964178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Brief history of macroecology and biogeography </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5">
            <a:extLst>
              <a:ext uri="{FF2B5EF4-FFF2-40B4-BE49-F238E27FC236}">
                <a16:creationId xmlns:a16="http://schemas.microsoft.com/office/drawing/2014/main" id="{348DD7A8-6168-C6BA-59E1-E6E8B5A02625}"/>
              </a:ext>
            </a:extLst>
          </p:cNvPr>
          <p:cNvSpPr>
            <a:spLocks noGrp="1"/>
          </p:cNvSpPr>
          <p:nvPr>
            <p:ph type="body" idx="1"/>
          </p:nvPr>
        </p:nvSpPr>
        <p:spPr>
          <a:xfrm>
            <a:off x="1252765" y="4734603"/>
            <a:ext cx="10515600" cy="1500187"/>
          </a:xfrm>
        </p:spPr>
        <p:txBody>
          <a:bodyPr/>
          <a:lstStyle/>
          <a:p>
            <a:r>
              <a:rPr lang="en-US" dirty="0"/>
              <a:t>The chronologically ordered list of old white males</a:t>
            </a:r>
            <a:endParaRPr lang="cs-CZ" dirty="0"/>
          </a:p>
        </p:txBody>
      </p:sp>
    </p:spTree>
    <p:extLst>
      <p:ext uri="{BB962C8B-B14F-4D97-AF65-F5344CB8AC3E}">
        <p14:creationId xmlns:p14="http://schemas.microsoft.com/office/powerpoint/2010/main" val="907804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31</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 name="Picture 2" descr="Stieler Joseph Karl: Portrét Alexandera von Humboldta">
            <a:extLst>
              <a:ext uri="{FF2B5EF4-FFF2-40B4-BE49-F238E27FC236}">
                <a16:creationId xmlns:a16="http://schemas.microsoft.com/office/drawing/2014/main" id="{C276D794-F57F-4C3D-C266-052EA64DEAB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5239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F156904-F35E-5658-34E9-6F93864550A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99283" y="1552389"/>
            <a:ext cx="6711517" cy="4488197"/>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12F5BC04-92F2-BAFF-C2AA-DEB6FB914D7C}"/>
              </a:ext>
            </a:extLst>
          </p:cNvPr>
          <p:cNvGrpSpPr/>
          <p:nvPr/>
        </p:nvGrpSpPr>
        <p:grpSpPr>
          <a:xfrm flipV="1">
            <a:off x="1333500" y="1037978"/>
            <a:ext cx="9284193" cy="203447"/>
            <a:chOff x="1333500" y="914153"/>
            <a:chExt cx="9284193" cy="203447"/>
          </a:xfrm>
        </p:grpSpPr>
        <p:cxnSp>
          <p:nvCxnSpPr>
            <p:cNvPr id="22" name="Straight Connector 21">
              <a:extLst>
                <a:ext uri="{FF2B5EF4-FFF2-40B4-BE49-F238E27FC236}">
                  <a16:creationId xmlns:a16="http://schemas.microsoft.com/office/drawing/2014/main" id="{469AC921-0F42-91A1-C231-7D606F0E0D66}"/>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9229A9-9682-5BAB-F5E4-FE46D6A7712A}"/>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5414FE7-9267-A760-C02D-AFCBFD386578}"/>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99BFEA-81F0-4AA5-A182-4B333A2806F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CFF42A6-DFCA-2553-5742-77FE93440306}"/>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29B293B-825A-5425-9507-71AC5258837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E753124-527D-8280-120B-7022B18AE91D}"/>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9" name="TextBox 28">
            <a:extLst>
              <a:ext uri="{FF2B5EF4-FFF2-40B4-BE49-F238E27FC236}">
                <a16:creationId xmlns:a16="http://schemas.microsoft.com/office/drawing/2014/main" id="{8F9DCEAD-C738-E943-1301-F3D957A9981F}"/>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0" name="TextBox 29">
            <a:extLst>
              <a:ext uri="{FF2B5EF4-FFF2-40B4-BE49-F238E27FC236}">
                <a16:creationId xmlns:a16="http://schemas.microsoft.com/office/drawing/2014/main" id="{200AE855-77B9-1509-813C-58C1CB07E1A9}"/>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1" name="TextBox 30">
            <a:extLst>
              <a:ext uri="{FF2B5EF4-FFF2-40B4-BE49-F238E27FC236}">
                <a16:creationId xmlns:a16="http://schemas.microsoft.com/office/drawing/2014/main" id="{44BF5ADC-58B8-26C9-3D71-4B09096E010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2" name="TextBox 31">
            <a:extLst>
              <a:ext uri="{FF2B5EF4-FFF2-40B4-BE49-F238E27FC236}">
                <a16:creationId xmlns:a16="http://schemas.microsoft.com/office/drawing/2014/main" id="{A4B6AC96-00F0-4ED0-8DE7-42B9516D071B}"/>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4" name="Oval 33">
            <a:extLst>
              <a:ext uri="{FF2B5EF4-FFF2-40B4-BE49-F238E27FC236}">
                <a16:creationId xmlns:a16="http://schemas.microsoft.com/office/drawing/2014/main" id="{A235AA41-D4E3-BEDA-8C3C-7ADC052242E6}"/>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a:extLst>
              <a:ext uri="{FF2B5EF4-FFF2-40B4-BE49-F238E27FC236}">
                <a16:creationId xmlns:a16="http://schemas.microsoft.com/office/drawing/2014/main" id="{20CC7591-EAEE-FB45-1617-5C698729590D}"/>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302080C3-80D4-F8EB-7A4D-736CFF94DB5C}"/>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F329CA46-A88E-834B-191B-9D45314D9D16}"/>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2BDB158E-8D1D-D2B8-D1CE-DC8B6FFCB6E9}"/>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8EF3E61D-107F-6BD4-B09E-97F0CFB8B4FB}"/>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5294CD05-843F-7970-2F0A-56FEAFC28DF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10378C51-791D-A225-C087-BA8CB6E8EB2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4AC37CCF-A323-17A6-2C0E-0CDFAA86A4B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B0DB9DC9-847C-8096-1B3D-DA52311EAF2A}"/>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54679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32</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i="1" dirty="0" err="1">
                <a:solidFill>
                  <a:srgbClr val="23373B"/>
                </a:solidFill>
                <a:latin typeface="Arial" panose="020B0604020202020204" pitchFamily="34" charset="0"/>
                <a:ea typeface="Droid Sans Fallback" pitchFamily="2"/>
                <a:cs typeface="Arial" panose="020B0604020202020204" pitchFamily="34" charset="0"/>
              </a:rPr>
              <a:t>Naturgem</a:t>
            </a:r>
            <a:r>
              <a:rPr lang="cs-CZ" sz="1600" dirty="0" err="1">
                <a:solidFill>
                  <a:srgbClr val="23373B"/>
                </a:solidFill>
                <a:latin typeface="Arial" panose="020B0604020202020204" pitchFamily="34" charset="0"/>
                <a:ea typeface="Droid Sans Fallback" pitchFamily="2"/>
                <a:cs typeface="Arial" panose="020B0604020202020204" pitchFamily="34" charset="0"/>
              </a:rPr>
              <a:t>älde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from</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The</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Geography</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of</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cs-CZ" sz="1600" dirty="0" err="1">
                <a:solidFill>
                  <a:srgbClr val="23373B"/>
                </a:solidFill>
                <a:latin typeface="Arial" panose="020B0604020202020204" pitchFamily="34" charset="0"/>
                <a:ea typeface="Droid Sans Fallback" pitchFamily="2"/>
                <a:cs typeface="Arial" panose="020B0604020202020204" pitchFamily="34" charset="0"/>
              </a:rPr>
              <a:t>Plants</a:t>
            </a:r>
            <a:r>
              <a:rPr lang="cs-CZ" sz="1600" dirty="0">
                <a:solidFill>
                  <a:srgbClr val="23373B"/>
                </a:solidFill>
                <a:latin typeface="Arial" panose="020B0604020202020204" pitchFamily="34" charset="0"/>
                <a:ea typeface="Droid Sans Fallback" pitchFamily="2"/>
                <a:cs typeface="Arial" panose="020B0604020202020204" pitchFamily="34" charset="0"/>
              </a:rPr>
              <a:t>, 1807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a:extLst>
              <a:ext uri="{FF2B5EF4-FFF2-40B4-BE49-F238E27FC236}">
                <a16:creationId xmlns:a16="http://schemas.microsoft.com/office/drawing/2014/main" id="{10CE056B-6702-761C-427D-335839580B9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189171" y="1523863"/>
            <a:ext cx="7108925" cy="44030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730A2F-B59D-C5AD-70D0-C6A890CA163A}"/>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D03323BD-5AD4-9DFC-A6BA-0C8613493C5D}"/>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EFD2C3-C8C2-2A70-3EDD-6BCF73BB78B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C3E94C-37BB-2A01-2957-40F08C77F02F}"/>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AB53F1-B98F-5A64-3E7D-FB00FF296A1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30C497-C826-543B-99D0-0CF4C7DD559B}"/>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2B6B2B-6510-9BCC-77A2-3891E7E26566}"/>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2FBB596-9C15-07F8-C22C-C2E1BCC200F3}"/>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02C01B04-ED64-827E-89AB-1908D93CC4D0}"/>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C86D46A-2DCD-C69B-C6FE-488552E24EB2}"/>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A49EC910-4ACA-52BF-3749-4F4D05ABF391}"/>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251A401A-3906-70A6-CA65-2CE7636964F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CC91CDFC-F505-EB41-4E83-B7A4E01E52EC}"/>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EA766EDD-5A6A-4D04-CAD9-A0168AC8AF23}"/>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BBDE30B-AB51-5ADE-F583-797BA89BBF2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112E2B1-9446-0970-5FAD-E84A0F52AD0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B5EFB15C-614D-4643-0A3D-30A4FED3ACB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443C8DE-854B-9CE2-6519-4274E1E20251}"/>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38E8A5C1-742E-E6CB-5245-874B53BBEEE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8D4C32B0-33BE-1DC8-5474-EB1F902A8B89}"/>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16E88AED-D2AF-0EAD-5921-1E24BD1B0F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5DA7609D-9ABB-1E42-B31F-D8DCDED9FBE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65950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Alexander von Humboldt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5372733"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dirty="0">
                <a:solidFill>
                  <a:srgbClr val="23373B"/>
                </a:solidFill>
                <a:latin typeface="Arial" panose="020B0604020202020204" pitchFamily="34" charset="0"/>
                <a:ea typeface="Droid Sans Fallback" pitchFamily="2"/>
                <a:cs typeface="Arial" panose="020B0604020202020204" pitchFamily="34" charset="0"/>
              </a:rPr>
              <a:t>Chimborazo </a:t>
            </a:r>
            <a:r>
              <a:rPr lang="cs-CZ" sz="1600" dirty="0" err="1">
                <a:solidFill>
                  <a:srgbClr val="23373B"/>
                </a:solidFill>
                <a:latin typeface="Arial" panose="020B0604020202020204" pitchFamily="34" charset="0"/>
                <a:ea typeface="Droid Sans Fallback" pitchFamily="2"/>
                <a:cs typeface="Arial" panose="020B0604020202020204" pitchFamily="34" charset="0"/>
              </a:rPr>
              <a:t>volcano</a:t>
            </a:r>
            <a:r>
              <a:rPr lang="cs-CZ" sz="1600" dirty="0">
                <a:solidFill>
                  <a:srgbClr val="23373B"/>
                </a:solidFill>
                <a:latin typeface="Arial" panose="020B0604020202020204" pitchFamily="34" charset="0"/>
                <a:ea typeface="Droid Sans Fallback" pitchFamily="2"/>
                <a:cs typeface="Arial" panose="020B0604020202020204" pitchFamily="34" charset="0"/>
              </a:rPr>
              <a:t>, Friedrich Georg </a:t>
            </a:r>
            <a:r>
              <a:rPr lang="cs-CZ" sz="1600" dirty="0" err="1">
                <a:solidFill>
                  <a:srgbClr val="23373B"/>
                </a:solidFill>
                <a:latin typeface="Arial" panose="020B0604020202020204" pitchFamily="34" charset="0"/>
                <a:ea typeface="Droid Sans Fallback" pitchFamily="2"/>
                <a:cs typeface="Arial" panose="020B0604020202020204" pitchFamily="34" charset="0"/>
              </a:rPr>
              <a:t>Weitsch</a:t>
            </a:r>
            <a:r>
              <a:rPr lang="cs-CZ" sz="1600" dirty="0">
                <a:solidFill>
                  <a:srgbClr val="23373B"/>
                </a:solidFill>
                <a:latin typeface="Arial" panose="020B0604020202020204" pitchFamily="34" charset="0"/>
                <a:ea typeface="Droid Sans Fallback" pitchFamily="2"/>
                <a:cs typeface="Arial" panose="020B0604020202020204" pitchFamily="34" charset="0"/>
              </a:rPr>
              <a:t> </a:t>
            </a:r>
            <a:r>
              <a:rPr lang="en-US" sz="1600" dirty="0">
                <a:solidFill>
                  <a:srgbClr val="23373B"/>
                </a:solidFill>
                <a:latin typeface="Arial" panose="020B0604020202020204" pitchFamily="34" charset="0"/>
                <a:ea typeface="Droid Sans Fallback" pitchFamily="2"/>
                <a:cs typeface="Arial" panose="020B0604020202020204" pitchFamily="34" charset="0"/>
              </a:rPr>
              <a:t>(1810)</a:t>
            </a:r>
            <a:endParaRPr lang="cs-CZ" sz="1600" dirty="0">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2012952"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2" descr="Stieler Joseph Karl: Portrét Alexandera von Humboldta">
            <a:extLst>
              <a:ext uri="{FF2B5EF4-FFF2-40B4-BE49-F238E27FC236}">
                <a16:creationId xmlns:a16="http://schemas.microsoft.com/office/drawing/2014/main" id="{846E6707-118B-4377-3F2A-669A25A51F6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1" y="1533340"/>
            <a:ext cx="1569498" cy="19344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7C3084-61CC-564B-0BA2-0090EB6662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48441" y="1528023"/>
            <a:ext cx="5686009" cy="407694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BF770AD4-892D-AAA2-9B05-D23CDE99B643}"/>
              </a:ext>
            </a:extLst>
          </p:cNvPr>
          <p:cNvGrpSpPr/>
          <p:nvPr/>
        </p:nvGrpSpPr>
        <p:grpSpPr>
          <a:xfrm flipV="1">
            <a:off x="1333500" y="1037978"/>
            <a:ext cx="9284193" cy="203447"/>
            <a:chOff x="1333500" y="914153"/>
            <a:chExt cx="9284193" cy="203447"/>
          </a:xfrm>
        </p:grpSpPr>
        <p:cxnSp>
          <p:nvCxnSpPr>
            <p:cNvPr id="11" name="Straight Connector 10">
              <a:extLst>
                <a:ext uri="{FF2B5EF4-FFF2-40B4-BE49-F238E27FC236}">
                  <a16:creationId xmlns:a16="http://schemas.microsoft.com/office/drawing/2014/main" id="{9DA41B7F-2075-8074-E847-E9CE6AD8C36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5B824C2-98A5-A3DD-6B69-2E36267519F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7F4293-9A61-DC38-D341-FE86D8C7AB64}"/>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03996B-254D-F26B-DA51-3517FCBC73ED}"/>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29260B9-90B3-611F-652F-A5061DEE94F2}"/>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47029B-EAEF-2F51-9F3E-563C0DB7745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8E3A9FA-C0DF-6CC1-B6D5-B017FE842A9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8" name="TextBox 17">
            <a:extLst>
              <a:ext uri="{FF2B5EF4-FFF2-40B4-BE49-F238E27FC236}">
                <a16:creationId xmlns:a16="http://schemas.microsoft.com/office/drawing/2014/main" id="{3F04AD00-5340-398E-4EBA-A1D3B5963D4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9" name="TextBox 18">
            <a:extLst>
              <a:ext uri="{FF2B5EF4-FFF2-40B4-BE49-F238E27FC236}">
                <a16:creationId xmlns:a16="http://schemas.microsoft.com/office/drawing/2014/main" id="{17F34C63-F0C2-4A11-62EC-3E6F46206993}"/>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0" name="TextBox 19">
            <a:extLst>
              <a:ext uri="{FF2B5EF4-FFF2-40B4-BE49-F238E27FC236}">
                <a16:creationId xmlns:a16="http://schemas.microsoft.com/office/drawing/2014/main" id="{536A71B7-4420-5440-0396-F3476049AE2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1" name="TextBox 20">
            <a:extLst>
              <a:ext uri="{FF2B5EF4-FFF2-40B4-BE49-F238E27FC236}">
                <a16:creationId xmlns:a16="http://schemas.microsoft.com/office/drawing/2014/main" id="{C40F29ED-1CD6-1F89-B581-5402A854FB4E}"/>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2" name="Oval 21">
            <a:extLst>
              <a:ext uri="{FF2B5EF4-FFF2-40B4-BE49-F238E27FC236}">
                <a16:creationId xmlns:a16="http://schemas.microsoft.com/office/drawing/2014/main" id="{8CFC6446-1A4C-42DA-1F50-FDB6171815E0}"/>
              </a:ext>
            </a:extLst>
          </p:cNvPr>
          <p:cNvSpPr/>
          <p:nvPr/>
        </p:nvSpPr>
        <p:spPr>
          <a:xfrm>
            <a:off x="1428750"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Oval 22">
            <a:extLst>
              <a:ext uri="{FF2B5EF4-FFF2-40B4-BE49-F238E27FC236}">
                <a16:creationId xmlns:a16="http://schemas.microsoft.com/office/drawing/2014/main" id="{F084F7D7-EDC0-483D-074F-FA6F1E4516A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72AE0927-229F-8178-D69E-936E3D932F32}"/>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B35CA28-A710-27C5-5575-5F2223E7A65F}"/>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90EF641-D480-1743-D517-3B47B921BD2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5920D18-C180-DEBF-9E58-F4CF89084DB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0AD91301-AC7B-D6CD-57BA-1F23BECAC41F}"/>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2E38154-FAAA-1CE8-C6D9-CB6D255B78B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9CC4196-4F4E-10A5-8392-53DE0A24723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7B6BE3A6-FC34-109B-5FBD-6C87F5DE706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44309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34</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3268"/>
            <a:ext cx="1308878" cy="191478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ap of Wallace's travels in the Malay Archipelago">
            <a:extLst>
              <a:ext uri="{FF2B5EF4-FFF2-40B4-BE49-F238E27FC236}">
                <a16:creationId xmlns:a16="http://schemas.microsoft.com/office/drawing/2014/main" id="{0DFB6408-CCB5-EED1-AE32-41F0812DCA4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940715" y="1529092"/>
            <a:ext cx="7215340" cy="437907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313D457-C000-4241-5CC1-87B175972AF5}"/>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9E240867-CED6-D73F-1A35-DAD62860AC3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2275491-4ECC-03EF-CAE8-55ACC25E51CC}"/>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32A04E1-5B86-7EE3-EB8D-E133D83FF5F1}"/>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2C92927-599F-56A4-4E23-6831A0BBBA9A}"/>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7BF26F-E1B2-AD91-8972-91D193ADCD1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85C668-B31B-DB4E-26EA-F8F3B5C07B3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F67CF193-EA76-6218-63DF-EEBCF2FA3269}"/>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9B2983A3-CA6F-2BB7-03E8-67FF4646787A}"/>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7C5B8188-27E3-B083-B6EF-591E358E4CE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285BCF4F-9D3E-AFB3-991C-C5FE82C87C06}"/>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F8C3B978-E327-BDF0-F157-62007DD8578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CE744772-7297-8586-4D2A-F8C17C9DFFD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8A3787C4-8B63-E49E-2814-D80EDDA5164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F256510E-59C2-3A65-E1FA-CF631690F4A8}"/>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2AD040C9-632A-9343-614D-D4535C82A1A3}"/>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4131BA08-9ED4-0E12-8F15-976E6910BE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A31DD36A-71FA-935B-2004-5EA5237E814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E97DAE20-3836-FBA8-6965-3ECC9E19683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53706F93-B83D-7945-700E-A86D08503562}"/>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481BEC1-F0B9-A183-416B-B9ACAA54A209}"/>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316A9CD3-7B22-61CC-2A3A-03C24EFF92F1}"/>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6382172A-438A-467A-07E4-13EB466B5322}"/>
              </a:ext>
            </a:extLst>
          </p:cNvPr>
          <p:cNvSpPr txBox="1"/>
          <p:nvPr/>
        </p:nvSpPr>
        <p:spPr>
          <a:xfrm>
            <a:off x="447042" y="6162620"/>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spTree>
    <p:extLst>
      <p:ext uri="{BB962C8B-B14F-4D97-AF65-F5344CB8AC3E}">
        <p14:creationId xmlns:p14="http://schemas.microsoft.com/office/powerpoint/2010/main" val="3262243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Alfred Russell Wallace – biogeographical regions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35</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cs-CZ" sz="1600" b="0" i="0" u="none" strike="noStrike" kern="1200" cap="none" dirty="0" err="1">
                <a:ln>
                  <a:noFill/>
                </a:ln>
                <a:solidFill>
                  <a:srgbClr val="23373B"/>
                </a:solidFill>
                <a:latin typeface="Arial" panose="020B0604020202020204" pitchFamily="34" charset="0"/>
                <a:ea typeface="Droid Sans Fallback" pitchFamily="2"/>
                <a:cs typeface="Arial" panose="020B0604020202020204" pitchFamily="34" charset="0"/>
              </a:rPr>
              <a:t>Wallace</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(1876)</a:t>
            </a:r>
            <a:r>
              <a:rPr lang="cs-CZ"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Geographical Distribution of Animals</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 name="Picture 6">
            <a:extLst>
              <a:ext uri="{FF2B5EF4-FFF2-40B4-BE49-F238E27FC236}">
                <a16:creationId xmlns:a16="http://schemas.microsoft.com/office/drawing/2014/main" id="{9A2D349A-3E36-BDFA-CEEA-0864FC4895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36281" y="1517414"/>
            <a:ext cx="7927184" cy="4359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9E9447F0-5588-8E70-62CE-43B9820F33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333500" y="1537078"/>
            <a:ext cx="1308878" cy="191478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0F0177BB-43B3-0864-FBCF-3DDE57C99949}"/>
              </a:ext>
            </a:extLst>
          </p:cNvPr>
          <p:cNvGrpSpPr/>
          <p:nvPr/>
        </p:nvGrpSpPr>
        <p:grpSpPr>
          <a:xfrm flipV="1">
            <a:off x="1333500" y="1037978"/>
            <a:ext cx="9284193" cy="203447"/>
            <a:chOff x="1333500" y="914153"/>
            <a:chExt cx="9284193" cy="203447"/>
          </a:xfrm>
        </p:grpSpPr>
        <p:cxnSp>
          <p:nvCxnSpPr>
            <p:cNvPr id="25" name="Straight Connector 24">
              <a:extLst>
                <a:ext uri="{FF2B5EF4-FFF2-40B4-BE49-F238E27FC236}">
                  <a16:creationId xmlns:a16="http://schemas.microsoft.com/office/drawing/2014/main" id="{0B3A2EF3-E0CE-4C31-E395-E84568565C57}"/>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E89E16-6E54-6F2E-2119-37BAB2155D83}"/>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2894C0A-C4CD-4E92-03F8-3A30513148AD}"/>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9A1E108-1A1B-839C-189B-81046EFB50A4}"/>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B37423-9507-4C6D-0435-DA69AB95416D}"/>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EFC1B46-891A-25A0-EDBF-9472BAD1019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AAAA3BDC-059C-FA1F-008B-57C166A1E5A0}"/>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32" name="TextBox 31">
            <a:extLst>
              <a:ext uri="{FF2B5EF4-FFF2-40B4-BE49-F238E27FC236}">
                <a16:creationId xmlns:a16="http://schemas.microsoft.com/office/drawing/2014/main" id="{58DB5080-7B82-BE16-D597-B23CA44375B4}"/>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33" name="TextBox 32">
            <a:extLst>
              <a:ext uri="{FF2B5EF4-FFF2-40B4-BE49-F238E27FC236}">
                <a16:creationId xmlns:a16="http://schemas.microsoft.com/office/drawing/2014/main" id="{06CEF927-8BA8-E900-398D-E48BA5B9CD2E}"/>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34" name="TextBox 33">
            <a:extLst>
              <a:ext uri="{FF2B5EF4-FFF2-40B4-BE49-F238E27FC236}">
                <a16:creationId xmlns:a16="http://schemas.microsoft.com/office/drawing/2014/main" id="{948FC2BB-9686-5034-5B3A-3ABE1ED60CAC}"/>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5" name="TextBox 34">
            <a:extLst>
              <a:ext uri="{FF2B5EF4-FFF2-40B4-BE49-F238E27FC236}">
                <a16:creationId xmlns:a16="http://schemas.microsoft.com/office/drawing/2014/main" id="{C5878D87-E50F-3641-E293-5706EA5C7F46}"/>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6" name="Oval 35">
            <a:extLst>
              <a:ext uri="{FF2B5EF4-FFF2-40B4-BE49-F238E27FC236}">
                <a16:creationId xmlns:a16="http://schemas.microsoft.com/office/drawing/2014/main" id="{C0E5671A-6B10-6455-9EB9-97CD58C957EC}"/>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65B34882-3E38-4578-1613-9A08976AA4A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7D082163-68A3-B707-7C0C-3DB88A68870D}"/>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A3A607D-9060-CEF3-DBCB-57FFC21371D8}"/>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F9137B21-40D5-CB61-D143-F89B21AA6BF5}"/>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7B3CFF95-53BC-1246-78C9-27493B6B3785}"/>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Oval 41">
            <a:extLst>
              <a:ext uri="{FF2B5EF4-FFF2-40B4-BE49-F238E27FC236}">
                <a16:creationId xmlns:a16="http://schemas.microsoft.com/office/drawing/2014/main" id="{CF43DA23-9FFA-79EA-3256-103211CF0429}"/>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F3408383-66E3-2966-192B-D6F56533EAA0}"/>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Oval 43">
            <a:extLst>
              <a:ext uri="{FF2B5EF4-FFF2-40B4-BE49-F238E27FC236}">
                <a16:creationId xmlns:a16="http://schemas.microsoft.com/office/drawing/2014/main" id="{981A1909-9F51-0631-B892-FDAE53620E5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Oval 44">
            <a:extLst>
              <a:ext uri="{FF2B5EF4-FFF2-40B4-BE49-F238E27FC236}">
                <a16:creationId xmlns:a16="http://schemas.microsoft.com/office/drawing/2014/main" id="{AAD88747-A031-A9C2-7235-2B49D133CFBF}"/>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25698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Darwin – the idea of universal laws (the Entangled Bank)</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36</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Darwin (1859)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On the Origin of Species</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Voyage of the Beagle, 1831-1836</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9094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3084" name="Picture 12">
            <a:extLst>
              <a:ext uri="{FF2B5EF4-FFF2-40B4-BE49-F238E27FC236}">
                <a16:creationId xmlns:a16="http://schemas.microsoft.com/office/drawing/2014/main" id="{4B4EFFA9-9690-8565-1D6C-C9F12BE2FBE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34703"/>
            <a:ext cx="1362352" cy="1913347"/>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88114216-7789-5FE1-78B2-FE395C0AC35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99786" y="1534703"/>
            <a:ext cx="8274404" cy="41372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038AC04-C3A5-E8D0-251A-43F41C2E51CC}"/>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6FE0A54F-53B4-7270-2C6E-B291E3FBFFE4}"/>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ECE579-9D07-E2DF-0756-B19385E79D2E}"/>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1C4607-9415-ED33-FD8A-EF69EFE7E04A}"/>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0CD20C0-B157-1F6F-939A-82E0CBF07FEF}"/>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048DEA-719D-7CD6-229D-D1046D51685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3A076A8-410B-EBF4-0E29-C8D52AA0801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5D37C5FD-6E53-429C-354F-B6BE966D34BE}"/>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87D17B7F-E716-EE4A-2EBB-A8226F8DA79C}"/>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293411EE-4F59-6944-9F99-4CB2322FD2F1}"/>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B6BBE34C-9C73-8AB3-F0F3-E9CA6E03D06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70CD8FE3-220D-FBCE-5D85-4F295636E3D3}"/>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E9C01773-872F-4224-CE8D-76DDF737234B}"/>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9B563E08-B245-ABF1-7789-BAB5071DB03B}"/>
              </a:ext>
            </a:extLst>
          </p:cNvPr>
          <p:cNvSpPr/>
          <p:nvPr/>
        </p:nvSpPr>
        <p:spPr>
          <a:xfrm>
            <a:off x="3884848" y="1130920"/>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15B53FCB-2B95-21CD-892F-831C2DC85A8E}"/>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7026D1FA-6551-A188-8730-AAED4EBE7E6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61C5B98-033B-5F04-D36D-B69B66AB2F9E}"/>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3DD594C-8E57-42E1-66E6-10A3A6E7ACC6}"/>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1304F5B1-037B-5327-C60D-D13E9F66B1D4}"/>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4D3F074-A2CD-72D7-47FE-E1E216F14EA4}"/>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5C7F500A-AA76-D807-4917-C4B622AA2085}"/>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DC3D360-D009-0D0E-D176-E93FC8E4F7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9095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Olof Arrhenius –the larger the area the more species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37</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Arrhenius (1921) Species and area. Journal of Ecology, 9: 95-99.</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7170" name="Picture 2">
            <a:extLst>
              <a:ext uri="{FF2B5EF4-FFF2-40B4-BE49-F238E27FC236}">
                <a16:creationId xmlns:a16="http://schemas.microsoft.com/office/drawing/2014/main" id="{6CEE87BC-4974-3874-46F7-F4BC8D856C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1" y="1500326"/>
            <a:ext cx="2162574" cy="169557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Oval 28">
            <a:extLst>
              <a:ext uri="{FF2B5EF4-FFF2-40B4-BE49-F238E27FC236}">
                <a16:creationId xmlns:a16="http://schemas.microsoft.com/office/drawing/2014/main" id="{78951009-AA60-9402-0CD7-4649C2B63502}"/>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180F43BC-5C0A-47F2-D726-43DEA1B56A6B}"/>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7" name="Group 36">
            <a:extLst>
              <a:ext uri="{FF2B5EF4-FFF2-40B4-BE49-F238E27FC236}">
                <a16:creationId xmlns:a16="http://schemas.microsoft.com/office/drawing/2014/main" id="{3DEC3D2A-1525-2306-F475-4192BA1DCD5B}"/>
              </a:ext>
            </a:extLst>
          </p:cNvPr>
          <p:cNvGrpSpPr/>
          <p:nvPr/>
        </p:nvGrpSpPr>
        <p:grpSpPr>
          <a:xfrm>
            <a:off x="3723231" y="1492803"/>
            <a:ext cx="3212361" cy="3154360"/>
            <a:chOff x="533400" y="1066800"/>
            <a:chExt cx="5715000" cy="5611813"/>
          </a:xfrm>
        </p:grpSpPr>
        <p:pic>
          <p:nvPicPr>
            <p:cNvPr id="32" name="Picture 7">
              <a:extLst>
                <a:ext uri="{FF2B5EF4-FFF2-40B4-BE49-F238E27FC236}">
                  <a16:creationId xmlns:a16="http://schemas.microsoft.com/office/drawing/2014/main" id="{C4D597FE-ABBD-0437-30C7-F533FC31615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3400" y="1066800"/>
              <a:ext cx="5715000" cy="561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a:extLst>
                <a:ext uri="{FF2B5EF4-FFF2-40B4-BE49-F238E27FC236}">
                  <a16:creationId xmlns:a16="http://schemas.microsoft.com/office/drawing/2014/main" id="{5AB4D83B-8B96-391A-B337-87BE43F92B32}"/>
                </a:ext>
              </a:extLst>
            </p:cNvPr>
            <p:cNvGrpSpPr/>
            <p:nvPr/>
          </p:nvGrpSpPr>
          <p:grpSpPr>
            <a:xfrm>
              <a:off x="1905000" y="1524000"/>
              <a:ext cx="3048000" cy="2590800"/>
              <a:chOff x="1905000" y="1524000"/>
              <a:chExt cx="3048000" cy="2590800"/>
            </a:xfrm>
          </p:grpSpPr>
          <p:sp>
            <p:nvSpPr>
              <p:cNvPr id="33" name="Rectangle 4">
                <a:extLst>
                  <a:ext uri="{FF2B5EF4-FFF2-40B4-BE49-F238E27FC236}">
                    <a16:creationId xmlns:a16="http://schemas.microsoft.com/office/drawing/2014/main" id="{BD866C0A-8B83-B306-4E0F-CD83BEC91BA3}"/>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5">
                <a:extLst>
                  <a:ext uri="{FF2B5EF4-FFF2-40B4-BE49-F238E27FC236}">
                    <a16:creationId xmlns:a16="http://schemas.microsoft.com/office/drawing/2014/main" id="{62EE1FE9-A46F-1720-26E6-7206C04DE7ED}"/>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Rectangle 6">
                <a:extLst>
                  <a:ext uri="{FF2B5EF4-FFF2-40B4-BE49-F238E27FC236}">
                    <a16:creationId xmlns:a16="http://schemas.microsoft.com/office/drawing/2014/main" id="{01B38269-24C2-7AD0-5918-E06D2A652EFD}"/>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38" name="Group 37">
            <a:extLst>
              <a:ext uri="{FF2B5EF4-FFF2-40B4-BE49-F238E27FC236}">
                <a16:creationId xmlns:a16="http://schemas.microsoft.com/office/drawing/2014/main" id="{01DA1A26-0384-DB77-0589-94851C192D15}"/>
              </a:ext>
            </a:extLst>
          </p:cNvPr>
          <p:cNvGrpSpPr/>
          <p:nvPr/>
        </p:nvGrpSpPr>
        <p:grpSpPr>
          <a:xfrm>
            <a:off x="7097331" y="1532349"/>
            <a:ext cx="2608731" cy="1695573"/>
            <a:chOff x="457200" y="990600"/>
            <a:chExt cx="8077200" cy="5249863"/>
          </a:xfrm>
        </p:grpSpPr>
        <p:pic>
          <p:nvPicPr>
            <p:cNvPr id="39" name="Picture 8">
              <a:extLst>
                <a:ext uri="{FF2B5EF4-FFF2-40B4-BE49-F238E27FC236}">
                  <a16:creationId xmlns:a16="http://schemas.microsoft.com/office/drawing/2014/main" id="{FE01E183-3C9A-9ABC-922F-8BFE8856972A}"/>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 y="990600"/>
              <a:ext cx="8077200" cy="524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9">
              <a:extLst>
                <a:ext uri="{FF2B5EF4-FFF2-40B4-BE49-F238E27FC236}">
                  <a16:creationId xmlns:a16="http://schemas.microsoft.com/office/drawing/2014/main" id="{9817F0F1-64B2-CCB3-2FFE-EAB092529815}"/>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Rectangle 11">
              <a:extLst>
                <a:ext uri="{FF2B5EF4-FFF2-40B4-BE49-F238E27FC236}">
                  <a16:creationId xmlns:a16="http://schemas.microsoft.com/office/drawing/2014/main" id="{61B5B797-90A4-D42E-0E3F-AB150127F8F4}"/>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12">
              <a:extLst>
                <a:ext uri="{FF2B5EF4-FFF2-40B4-BE49-F238E27FC236}">
                  <a16:creationId xmlns:a16="http://schemas.microsoft.com/office/drawing/2014/main" id="{BBFA6E7B-C90E-2F4B-A11E-549DCDD0E2B3}"/>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7" name="Group 46">
            <a:extLst>
              <a:ext uri="{FF2B5EF4-FFF2-40B4-BE49-F238E27FC236}">
                <a16:creationId xmlns:a16="http://schemas.microsoft.com/office/drawing/2014/main" id="{E3CB615F-5956-1F43-862B-BBD8F1F1D9E8}"/>
              </a:ext>
            </a:extLst>
          </p:cNvPr>
          <p:cNvGrpSpPr/>
          <p:nvPr/>
        </p:nvGrpSpPr>
        <p:grpSpPr>
          <a:xfrm>
            <a:off x="7083986" y="3400196"/>
            <a:ext cx="2028757" cy="2895825"/>
            <a:chOff x="1600200" y="914400"/>
            <a:chExt cx="4229100" cy="5638800"/>
          </a:xfrm>
        </p:grpSpPr>
        <p:pic>
          <p:nvPicPr>
            <p:cNvPr id="43" name="Picture 7">
              <a:extLst>
                <a:ext uri="{FF2B5EF4-FFF2-40B4-BE49-F238E27FC236}">
                  <a16:creationId xmlns:a16="http://schemas.microsoft.com/office/drawing/2014/main" id="{66F9D371-FEC6-BE70-766D-93FBD79B25C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00200" y="914400"/>
              <a:ext cx="42291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Rectangle 4">
              <a:extLst>
                <a:ext uri="{FF2B5EF4-FFF2-40B4-BE49-F238E27FC236}">
                  <a16:creationId xmlns:a16="http://schemas.microsoft.com/office/drawing/2014/main" id="{0538C396-557B-8417-BE94-FEEAF8845638}"/>
                </a:ext>
              </a:extLst>
            </p:cNvPr>
            <p:cNvSpPr>
              <a:spLocks noChangeArrowheads="1"/>
            </p:cNvSpPr>
            <p:nvPr/>
          </p:nvSpPr>
          <p:spPr bwMode="auto">
            <a:xfrm>
              <a:off x="2667000" y="2286000"/>
              <a:ext cx="381000" cy="3810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Rectangle 5">
              <a:extLst>
                <a:ext uri="{FF2B5EF4-FFF2-40B4-BE49-F238E27FC236}">
                  <a16:creationId xmlns:a16="http://schemas.microsoft.com/office/drawing/2014/main" id="{A95FCBDF-76EB-4BCD-C045-C5962B1E6967}"/>
                </a:ext>
              </a:extLst>
            </p:cNvPr>
            <p:cNvSpPr>
              <a:spLocks noChangeArrowheads="1"/>
            </p:cNvSpPr>
            <p:nvPr/>
          </p:nvSpPr>
          <p:spPr bwMode="auto">
            <a:xfrm>
              <a:off x="2362200" y="1828800"/>
              <a:ext cx="1295400" cy="13716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Rectangle 6">
              <a:extLst>
                <a:ext uri="{FF2B5EF4-FFF2-40B4-BE49-F238E27FC236}">
                  <a16:creationId xmlns:a16="http://schemas.microsoft.com/office/drawing/2014/main" id="{A6140B8D-6E92-5ACD-6EF9-761487ED26B6}"/>
                </a:ext>
              </a:extLst>
            </p:cNvPr>
            <p:cNvSpPr>
              <a:spLocks noChangeArrowheads="1"/>
            </p:cNvSpPr>
            <p:nvPr/>
          </p:nvSpPr>
          <p:spPr bwMode="auto">
            <a:xfrm>
              <a:off x="1905000" y="1524000"/>
              <a:ext cx="3048000" cy="2590800"/>
            </a:xfrm>
            <a:prstGeom prst="rect">
              <a:avLst/>
            </a:prstGeom>
            <a:noFill/>
            <a:ln w="38100">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391024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Charles S. Elton – ecological niche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38</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Elton (1927) </a:t>
            </a:r>
            <a:r>
              <a:rPr lang="en-US" sz="1600" b="0" i="1"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Animal Ecology</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148" name="Picture 4">
            <a:extLst>
              <a:ext uri="{FF2B5EF4-FFF2-40B4-BE49-F238E27FC236}">
                <a16:creationId xmlns:a16="http://schemas.microsoft.com/office/drawing/2014/main" id="{1DE23EBA-04D8-DD17-9020-33E598F3064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24000"/>
            <a:ext cx="2466975" cy="1857375"/>
          </a:xfrm>
          <a:prstGeom prst="rect">
            <a:avLst/>
          </a:prstGeom>
          <a:noFill/>
          <a:extLst>
            <a:ext uri="{909E8E84-426E-40DD-AFC4-6F175D3DCCD1}">
              <a14:hiddenFill xmlns:a14="http://schemas.microsoft.com/office/drawing/2010/main">
                <a:solidFill>
                  <a:srgbClr val="FFFFFF"/>
                </a:solidFill>
              </a14:hiddenFill>
            </a:ext>
          </a:extLst>
        </p:spPr>
      </p:pic>
      <p:sp>
        <p:nvSpPr>
          <p:cNvPr id="41" name="Oval 40">
            <a:extLst>
              <a:ext uri="{FF2B5EF4-FFF2-40B4-BE49-F238E27FC236}">
                <a16:creationId xmlns:a16="http://schemas.microsoft.com/office/drawing/2014/main" id="{E8FAD3E4-1A6C-1D91-583F-F1FCC6D52EA4}"/>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Figure IV">
            <a:extLst>
              <a:ext uri="{FF2B5EF4-FFF2-40B4-BE49-F238E27FC236}">
                <a16:creationId xmlns:a16="http://schemas.microsoft.com/office/drawing/2014/main" id="{03187878-64F2-97D2-235D-6B0B82CCE91D}"/>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9448800" y="2017577"/>
            <a:ext cx="1806277" cy="1145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0E6CE7AA-BC37-9372-5A64-2E90B139A049}"/>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5354398" y="1581658"/>
            <a:ext cx="4269060" cy="21623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7DEE27A-A178-FE48-81E0-D43234333358}"/>
              </a:ext>
            </a:extLst>
          </p:cNvPr>
          <p:cNvSpPr/>
          <p:nvPr/>
        </p:nvSpPr>
        <p:spPr>
          <a:xfrm>
            <a:off x="5539666" y="1524000"/>
            <a:ext cx="4083792" cy="3847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890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 Evelyn Hutchinson – fundamental vs realized niche and the problem of rarity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39</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Hutchinson (1957) Concluding remarks, Cold Spring Harbor Quant Biol 22: 415-27.</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6146" name="Picture 2">
            <a:extLst>
              <a:ext uri="{FF2B5EF4-FFF2-40B4-BE49-F238E27FC236}">
                <a16:creationId xmlns:a16="http://schemas.microsoft.com/office/drawing/2014/main" id="{8DB9BA69-BFFC-4A1C-8D90-8062D4B1CE6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371788" cy="1966403"/>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1D370-C768-82FA-CCA9-85EC1DA4DDD0}"/>
              </a:ext>
            </a:extLst>
          </p:cNvPr>
          <p:cNvGrpSpPr/>
          <p:nvPr/>
        </p:nvGrpSpPr>
        <p:grpSpPr>
          <a:xfrm flipV="1">
            <a:off x="1333500" y="1037978"/>
            <a:ext cx="9284193" cy="203447"/>
            <a:chOff x="1333500" y="914153"/>
            <a:chExt cx="9284193" cy="203447"/>
          </a:xfrm>
        </p:grpSpPr>
        <p:cxnSp>
          <p:nvCxnSpPr>
            <p:cNvPr id="20" name="Straight Connector 19">
              <a:extLst>
                <a:ext uri="{FF2B5EF4-FFF2-40B4-BE49-F238E27FC236}">
                  <a16:creationId xmlns:a16="http://schemas.microsoft.com/office/drawing/2014/main" id="{1D4706B4-B0E1-C75D-DC69-6D0631042452}"/>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B4814F-056F-E924-333D-985F50EBF786}"/>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29F48F7-3695-1891-54C2-11471F4429D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1582AF-37A3-8EED-3644-422F6FC97066}"/>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483FF9-FCAF-7D53-6DA3-6C02293D8200}"/>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D57621-28F6-072C-5D56-9925BA2814DA}"/>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C927E2-D71F-88E2-F949-395275D5C564}"/>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27" name="TextBox 26">
            <a:extLst>
              <a:ext uri="{FF2B5EF4-FFF2-40B4-BE49-F238E27FC236}">
                <a16:creationId xmlns:a16="http://schemas.microsoft.com/office/drawing/2014/main" id="{C36F3A0A-43D0-ADE0-245B-9F4ECE65866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28" name="TextBox 27">
            <a:extLst>
              <a:ext uri="{FF2B5EF4-FFF2-40B4-BE49-F238E27FC236}">
                <a16:creationId xmlns:a16="http://schemas.microsoft.com/office/drawing/2014/main" id="{009B7BCA-DD52-594B-35CC-B4DE808010D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29" name="TextBox 28">
            <a:extLst>
              <a:ext uri="{FF2B5EF4-FFF2-40B4-BE49-F238E27FC236}">
                <a16:creationId xmlns:a16="http://schemas.microsoft.com/office/drawing/2014/main" id="{3BADF33D-BA7D-67F6-2E04-C71A27EA4B68}"/>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30" name="TextBox 29">
            <a:extLst>
              <a:ext uri="{FF2B5EF4-FFF2-40B4-BE49-F238E27FC236}">
                <a16:creationId xmlns:a16="http://schemas.microsoft.com/office/drawing/2014/main" id="{DF06CBA6-9EC2-81EA-6A0F-5A32C92ECC8C}"/>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31" name="Oval 30">
            <a:extLst>
              <a:ext uri="{FF2B5EF4-FFF2-40B4-BE49-F238E27FC236}">
                <a16:creationId xmlns:a16="http://schemas.microsoft.com/office/drawing/2014/main" id="{E25E4453-D6CC-9A84-7C22-B3AD35E83D6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DED54ACA-FA30-4991-D1B6-430DC3BC848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Oval 32">
            <a:extLst>
              <a:ext uri="{FF2B5EF4-FFF2-40B4-BE49-F238E27FC236}">
                <a16:creationId xmlns:a16="http://schemas.microsoft.com/office/drawing/2014/main" id="{C926B628-28F5-0372-0D4E-83D1CACD9B2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Oval 33">
            <a:extLst>
              <a:ext uri="{FF2B5EF4-FFF2-40B4-BE49-F238E27FC236}">
                <a16:creationId xmlns:a16="http://schemas.microsoft.com/office/drawing/2014/main" id="{F3AB49FE-7AFD-BB7C-CF09-1B3CB06696F2}"/>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Oval 34">
            <a:extLst>
              <a:ext uri="{FF2B5EF4-FFF2-40B4-BE49-F238E27FC236}">
                <a16:creationId xmlns:a16="http://schemas.microsoft.com/office/drawing/2014/main" id="{E9FECC6E-B297-078C-808B-1CB3BE1F1971}"/>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22B7E532-5DA2-1B10-A920-3ED8C40EB243}"/>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112BE9A2-225E-4812-4D34-FDE2A7D9AF96}"/>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4EB67C79-4EBE-55DA-13DD-B35C2308660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94530267-FFEA-A329-6A7F-82F0B7F7DBEB}"/>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9F96748-5C8D-9758-1A94-156ABEBEAA4D}"/>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2">
            <a:extLst>
              <a:ext uri="{FF2B5EF4-FFF2-40B4-BE49-F238E27FC236}">
                <a16:creationId xmlns:a16="http://schemas.microsoft.com/office/drawing/2014/main" id="{997B8DDF-3EBD-7118-A338-CE614C4A061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54398" y="1581658"/>
            <a:ext cx="4269060" cy="432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55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solidFill>
                  <a:schemeClr val="tx1"/>
                </a:solidFill>
              </a:rPr>
              <a:t>Petr Keil</a:t>
            </a:r>
            <a:endParaRPr lang="cs-CZ" dirty="0">
              <a:solidFill>
                <a:schemeClr val="tx1"/>
              </a:solidFill>
            </a:endParaRPr>
          </a:p>
        </p:txBody>
      </p:sp>
      <p:sp>
        <p:nvSpPr>
          <p:cNvPr id="3" name="Content Placeholder 2">
            <a:extLst>
              <a:ext uri="{FF2B5EF4-FFF2-40B4-BE49-F238E27FC236}">
                <a16:creationId xmlns:a16="http://schemas.microsoft.com/office/drawing/2014/main" id="{D08AD273-5833-4812-A2C5-17430652FA4C}"/>
              </a:ext>
            </a:extLst>
          </p:cNvPr>
          <p:cNvSpPr>
            <a:spLocks noGrp="1"/>
          </p:cNvSpPr>
          <p:nvPr>
            <p:ph idx="1"/>
          </p:nvPr>
        </p:nvSpPr>
        <p:spPr>
          <a:xfrm>
            <a:off x="1333500" y="875787"/>
            <a:ext cx="7124700" cy="5106425"/>
          </a:xfrm>
        </p:spPr>
        <p:txBody>
          <a:bodyPr>
            <a:normAutofit fontScale="77500" lnSpcReduction="20000"/>
          </a:bodyPr>
          <a:lstStyle/>
          <a:p>
            <a:pPr>
              <a:spcAft>
                <a:spcPts val="600"/>
              </a:spcAft>
            </a:pPr>
            <a:r>
              <a:rPr lang="en-US" dirty="0"/>
              <a:t>I come from the outside </a:t>
            </a:r>
          </a:p>
          <a:p>
            <a:pPr>
              <a:spcAft>
                <a:spcPts val="600"/>
              </a:spcAft>
            </a:pPr>
            <a:r>
              <a:rPr lang="en-US" dirty="0"/>
              <a:t>I have been doing macroecology for ~20 years, I still have limited idea about what is going on</a:t>
            </a:r>
          </a:p>
          <a:p>
            <a:pPr>
              <a:spcAft>
                <a:spcPts val="600"/>
              </a:spcAft>
            </a:pPr>
            <a:r>
              <a:rPr lang="en-US" dirty="0"/>
              <a:t>MSc </a:t>
            </a:r>
            <a:r>
              <a:rPr lang="cs-CZ" dirty="0"/>
              <a:t>in zoology and </a:t>
            </a:r>
            <a:r>
              <a:rPr lang="cs-CZ" dirty="0" err="1"/>
              <a:t>ecology</a:t>
            </a:r>
            <a:r>
              <a:rPr lang="cs-CZ" dirty="0"/>
              <a:t> </a:t>
            </a:r>
            <a:r>
              <a:rPr lang="cs-CZ" dirty="0" err="1"/>
              <a:t>at</a:t>
            </a:r>
            <a:r>
              <a:rPr lang="cs-CZ" dirty="0"/>
              <a:t> </a:t>
            </a:r>
            <a:r>
              <a:rPr lang="cs-CZ" b="1" dirty="0"/>
              <a:t>BF JČU</a:t>
            </a:r>
            <a:r>
              <a:rPr lang="en-US" b="1" dirty="0"/>
              <a:t> </a:t>
            </a:r>
            <a:r>
              <a:rPr lang="cs-CZ" dirty="0"/>
              <a:t>(České Budějovice)</a:t>
            </a:r>
          </a:p>
          <a:p>
            <a:pPr>
              <a:spcAft>
                <a:spcPts val="600"/>
              </a:spcAft>
            </a:pPr>
            <a:r>
              <a:rPr lang="cs-CZ" dirty="0"/>
              <a:t>2006-2010 - PhD in </a:t>
            </a:r>
            <a:r>
              <a:rPr lang="cs-CZ" dirty="0" err="1"/>
              <a:t>macroecology</a:t>
            </a:r>
            <a:r>
              <a:rPr lang="cs-CZ" dirty="0"/>
              <a:t> </a:t>
            </a:r>
            <a:r>
              <a:rPr lang="cs-CZ" dirty="0" err="1"/>
              <a:t>at</a:t>
            </a:r>
            <a:r>
              <a:rPr lang="cs-CZ" dirty="0"/>
              <a:t> </a:t>
            </a:r>
            <a:r>
              <a:rPr lang="cs-CZ" b="1" dirty="0" err="1"/>
              <a:t>PřF</a:t>
            </a:r>
            <a:r>
              <a:rPr lang="cs-CZ" b="1" dirty="0"/>
              <a:t> UK </a:t>
            </a:r>
            <a:r>
              <a:rPr lang="cs-CZ" dirty="0"/>
              <a:t>(Prof. David </a:t>
            </a:r>
            <a:r>
              <a:rPr lang="cs-CZ" dirty="0" err="1"/>
              <a:t>Storch</a:t>
            </a:r>
            <a:r>
              <a:rPr lang="cs-CZ" dirty="0"/>
              <a:t>)</a:t>
            </a:r>
          </a:p>
          <a:p>
            <a:pPr>
              <a:spcAft>
                <a:spcPts val="600"/>
              </a:spcAft>
            </a:pPr>
            <a:r>
              <a:rPr lang="cs-CZ" dirty="0"/>
              <a:t>2011-2014 - 3 </a:t>
            </a:r>
            <a:r>
              <a:rPr lang="cs-CZ" dirty="0" err="1"/>
              <a:t>years</a:t>
            </a:r>
            <a:r>
              <a:rPr lang="cs-CZ" dirty="0"/>
              <a:t> </a:t>
            </a:r>
            <a:r>
              <a:rPr lang="cs-CZ" dirty="0" err="1"/>
              <a:t>at</a:t>
            </a:r>
            <a:r>
              <a:rPr lang="cs-CZ" dirty="0"/>
              <a:t> </a:t>
            </a:r>
            <a:r>
              <a:rPr lang="cs-CZ" b="1" dirty="0" err="1"/>
              <a:t>Yale</a:t>
            </a:r>
            <a:r>
              <a:rPr lang="cs-CZ" b="1" dirty="0"/>
              <a:t> University</a:t>
            </a:r>
            <a:r>
              <a:rPr lang="cs-CZ" dirty="0"/>
              <a:t>, USA (Prof. Walter </a:t>
            </a:r>
            <a:r>
              <a:rPr lang="cs-CZ" dirty="0" err="1"/>
              <a:t>Jetz</a:t>
            </a:r>
            <a:r>
              <a:rPr lang="cs-CZ" dirty="0"/>
              <a:t>)</a:t>
            </a:r>
          </a:p>
          <a:p>
            <a:pPr>
              <a:spcAft>
                <a:spcPts val="600"/>
              </a:spcAft>
            </a:pPr>
            <a:r>
              <a:rPr lang="cs-CZ" dirty="0"/>
              <a:t>2015-2020 - 5 </a:t>
            </a:r>
            <a:r>
              <a:rPr lang="cs-CZ" dirty="0" err="1"/>
              <a:t>years</a:t>
            </a:r>
            <a:r>
              <a:rPr lang="cs-CZ" dirty="0"/>
              <a:t> </a:t>
            </a:r>
            <a:r>
              <a:rPr lang="cs-CZ" dirty="0" err="1"/>
              <a:t>at</a:t>
            </a:r>
            <a:r>
              <a:rPr lang="cs-CZ" dirty="0"/>
              <a:t> </a:t>
            </a:r>
            <a:r>
              <a:rPr lang="cs-CZ" b="1" dirty="0" err="1"/>
              <a:t>iDiv</a:t>
            </a:r>
            <a:r>
              <a:rPr lang="cs-CZ" dirty="0"/>
              <a:t> in </a:t>
            </a:r>
            <a:r>
              <a:rPr lang="cs-CZ" dirty="0" err="1"/>
              <a:t>Leipzig</a:t>
            </a:r>
            <a:r>
              <a:rPr lang="cs-CZ" dirty="0"/>
              <a:t>, Germany (Prof. Jonathan Chase)</a:t>
            </a:r>
          </a:p>
          <a:p>
            <a:pPr>
              <a:spcAft>
                <a:spcPts val="600"/>
              </a:spcAft>
            </a:pPr>
            <a:r>
              <a:rPr lang="cs-CZ" dirty="0"/>
              <a:t>At </a:t>
            </a:r>
            <a:r>
              <a:rPr lang="cs-CZ" b="1" dirty="0"/>
              <a:t>ČZU</a:t>
            </a:r>
            <a:r>
              <a:rPr lang="cs-CZ" dirty="0"/>
              <a:t> </a:t>
            </a:r>
            <a:r>
              <a:rPr lang="cs-CZ" dirty="0" err="1"/>
              <a:t>since</a:t>
            </a:r>
            <a:r>
              <a:rPr lang="cs-CZ" dirty="0"/>
              <a:t> </a:t>
            </a:r>
            <a:r>
              <a:rPr lang="cs-CZ" dirty="0" err="1"/>
              <a:t>fall</a:t>
            </a:r>
            <a:r>
              <a:rPr lang="cs-CZ" dirty="0"/>
              <a:t> 2020</a:t>
            </a:r>
          </a:p>
          <a:p>
            <a:pPr>
              <a:spcAft>
                <a:spcPts val="600"/>
              </a:spcAft>
            </a:pPr>
            <a:r>
              <a:rPr lang="cs-CZ" dirty="0" err="1"/>
              <a:t>Independently</a:t>
            </a:r>
            <a:r>
              <a:rPr lang="cs-CZ" dirty="0"/>
              <a:t> </a:t>
            </a:r>
            <a:r>
              <a:rPr lang="cs-CZ" dirty="0" err="1"/>
              <a:t>funded</a:t>
            </a:r>
            <a:r>
              <a:rPr lang="cs-CZ" dirty="0"/>
              <a:t> </a:t>
            </a:r>
            <a:r>
              <a:rPr lang="cs-CZ" dirty="0" err="1"/>
              <a:t>since</a:t>
            </a:r>
            <a:r>
              <a:rPr lang="cs-CZ" dirty="0"/>
              <a:t> </a:t>
            </a:r>
            <a:r>
              <a:rPr lang="cs-CZ" dirty="0" err="1"/>
              <a:t>January</a:t>
            </a:r>
            <a:r>
              <a:rPr lang="cs-CZ" dirty="0"/>
              <a:t> 2023</a:t>
            </a:r>
          </a:p>
          <a:p>
            <a:pPr>
              <a:spcAft>
                <a:spcPts val="600"/>
              </a:spcAft>
            </a:pPr>
            <a:endParaRPr lang="cs-CZ" dirty="0"/>
          </a:p>
          <a:p>
            <a:pPr>
              <a:spcAft>
                <a:spcPts val="600"/>
              </a:spcAft>
            </a:pPr>
            <a:r>
              <a:rPr lang="cs-CZ" dirty="0" err="1"/>
              <a:t>This</a:t>
            </a:r>
            <a:r>
              <a:rPr lang="cs-CZ" dirty="0"/>
              <a:t> </a:t>
            </a:r>
            <a:r>
              <a:rPr lang="cs-CZ" dirty="0" err="1"/>
              <a:t>course</a:t>
            </a:r>
            <a:r>
              <a:rPr lang="cs-CZ" dirty="0"/>
              <a:t> </a:t>
            </a:r>
            <a:r>
              <a:rPr lang="cs-CZ" dirty="0" err="1"/>
              <a:t>is</a:t>
            </a:r>
            <a:r>
              <a:rPr lang="cs-CZ" dirty="0"/>
              <a:t> </a:t>
            </a:r>
            <a:r>
              <a:rPr lang="cs-CZ" dirty="0" err="1"/>
              <a:t>tightly</a:t>
            </a:r>
            <a:r>
              <a:rPr lang="cs-CZ" dirty="0"/>
              <a:t> </a:t>
            </a:r>
            <a:r>
              <a:rPr lang="cs-CZ" dirty="0" err="1"/>
              <a:t>linked</a:t>
            </a:r>
            <a:r>
              <a:rPr lang="cs-CZ" dirty="0"/>
              <a:t> to </a:t>
            </a:r>
            <a:r>
              <a:rPr lang="en-US" dirty="0"/>
              <a:t>our</a:t>
            </a:r>
            <a:r>
              <a:rPr lang="cs-CZ" dirty="0"/>
              <a:t> </a:t>
            </a:r>
            <a:r>
              <a:rPr lang="cs-CZ" dirty="0" err="1"/>
              <a:t>research</a:t>
            </a:r>
            <a:endParaRPr lang="en-US" dirty="0"/>
          </a:p>
          <a:p>
            <a:pPr>
              <a:spcAft>
                <a:spcPts val="600"/>
              </a:spcAft>
            </a:pPr>
            <a:r>
              <a:rPr lang="en-US" dirty="0"/>
              <a:t>Stay tuned for jobs!</a:t>
            </a:r>
            <a:endParaRPr lang="cs-CZ" dirty="0"/>
          </a:p>
          <a:p>
            <a:pPr>
              <a:spcAft>
                <a:spcPts val="600"/>
              </a:spcAft>
            </a:pPr>
            <a:r>
              <a:rPr lang="cs-CZ" dirty="0" err="1"/>
              <a:t>We</a:t>
            </a:r>
            <a:r>
              <a:rPr lang="cs-CZ" dirty="0"/>
              <a:t> are </a:t>
            </a:r>
            <a:r>
              <a:rPr lang="cs-CZ" dirty="0" err="1"/>
              <a:t>looking</a:t>
            </a:r>
            <a:r>
              <a:rPr lang="cs-CZ" dirty="0"/>
              <a:t> </a:t>
            </a:r>
            <a:r>
              <a:rPr lang="cs-CZ" dirty="0" err="1"/>
              <a:t>for</a:t>
            </a:r>
            <a:r>
              <a:rPr lang="cs-CZ" dirty="0"/>
              <a:t> master and </a:t>
            </a:r>
            <a:r>
              <a:rPr lang="cs-CZ" dirty="0" err="1"/>
              <a:t>bachelor</a:t>
            </a:r>
            <a:r>
              <a:rPr lang="cs-CZ" dirty="0"/>
              <a:t> </a:t>
            </a:r>
            <a:r>
              <a:rPr lang="cs-CZ" dirty="0" err="1"/>
              <a:t>students</a:t>
            </a:r>
            <a:r>
              <a:rPr lang="cs-CZ" dirty="0"/>
              <a:t> </a:t>
            </a:r>
            <a:r>
              <a:rPr lang="en-US" dirty="0"/>
              <a:t>(supervised by me or our </a:t>
            </a:r>
            <a:r>
              <a:rPr lang="en-US" dirty="0" err="1"/>
              <a:t>taff</a:t>
            </a:r>
            <a:r>
              <a:rPr lang="en-US" dirty="0"/>
              <a:t>)</a:t>
            </a:r>
            <a:endParaRPr lang="cs-CZ" dirty="0"/>
          </a:p>
          <a:p>
            <a:pPr>
              <a:spcAft>
                <a:spcPts val="600"/>
              </a:spcAft>
            </a:pPr>
            <a:endParaRPr lang="cs-CZ" dirty="0"/>
          </a:p>
          <a:p>
            <a:pPr>
              <a:spcAft>
                <a:spcPts val="600"/>
              </a:spcAft>
            </a:pPr>
            <a:endParaRPr lang="en-US" dirty="0"/>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pic>
        <p:nvPicPr>
          <p:cNvPr id="1026" name="Picture 2">
            <a:extLst>
              <a:ext uri="{FF2B5EF4-FFF2-40B4-BE49-F238E27FC236}">
                <a16:creationId xmlns:a16="http://schemas.microsoft.com/office/drawing/2014/main" id="{126FE9E7-5BCE-3DE6-1CEA-18649AB7F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648" y="3660199"/>
            <a:ext cx="3337322" cy="13961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ACR – Calls for 2023 announced | Faculty of Medicine ...">
            <a:extLst>
              <a:ext uri="{FF2B5EF4-FFF2-40B4-BE49-F238E27FC236}">
                <a16:creationId xmlns:a16="http://schemas.microsoft.com/office/drawing/2014/main" id="{CF0808E4-B2D5-88D5-C367-30794DD597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16" t="29953" r="12643" b="31292"/>
          <a:stretch/>
        </p:blipFill>
        <p:spPr bwMode="auto">
          <a:xfrm>
            <a:off x="9448800" y="3863534"/>
            <a:ext cx="2646608" cy="98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22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Frank Preston – the distribution of rarity, triphasic species</a:t>
            </a:r>
            <a:r>
              <a:rPr lang="en-US" dirty="0"/>
              <a:t>-area curve</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40</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dirty="0">
                <a:solidFill>
                  <a:srgbClr val="23373B"/>
                </a:solidFill>
                <a:latin typeface="Arial" panose="020B0604020202020204" pitchFamily="34" charset="0"/>
                <a:ea typeface="Droid Sans Fallback" pitchFamily="2"/>
                <a:cs typeface="Arial" panose="020B0604020202020204" pitchFamily="34" charset="0"/>
              </a:rPr>
              <a:t>Preston (1948) The Commonness, And Rarity, of Species. </a:t>
            </a:r>
            <a:r>
              <a:rPr lang="en-US" sz="1600" i="1" dirty="0">
                <a:solidFill>
                  <a:srgbClr val="23373B"/>
                </a:solidFill>
                <a:latin typeface="Arial" panose="020B0604020202020204" pitchFamily="34" charset="0"/>
                <a:ea typeface="Droid Sans Fallback" pitchFamily="2"/>
                <a:cs typeface="Arial" panose="020B0604020202020204" pitchFamily="34" charset="0"/>
              </a:rPr>
              <a:t>Ecology.</a:t>
            </a:r>
            <a:r>
              <a:rPr lang="en-US" sz="1600" dirty="0">
                <a:solidFill>
                  <a:srgbClr val="23373B"/>
                </a:solidFill>
                <a:latin typeface="Arial" panose="020B0604020202020204" pitchFamily="34" charset="0"/>
                <a:ea typeface="Droid Sans Fallback" pitchFamily="2"/>
                <a:cs typeface="Arial" panose="020B0604020202020204" pitchFamily="34" charset="0"/>
              </a:rPr>
              <a:t> </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8" name="Group 7">
            <a:extLst>
              <a:ext uri="{FF2B5EF4-FFF2-40B4-BE49-F238E27FC236}">
                <a16:creationId xmlns:a16="http://schemas.microsoft.com/office/drawing/2014/main" id="{54AE22A2-E7A9-E8A2-F027-6F812C5CCF94}"/>
              </a:ext>
            </a:extLst>
          </p:cNvPr>
          <p:cNvGrpSpPr/>
          <p:nvPr/>
        </p:nvGrpSpPr>
        <p:grpSpPr>
          <a:xfrm flipV="1">
            <a:off x="1333500" y="1037978"/>
            <a:ext cx="9284193" cy="203447"/>
            <a:chOff x="1333500" y="914153"/>
            <a:chExt cx="9284193" cy="203447"/>
          </a:xfrm>
        </p:grpSpPr>
        <p:cxnSp>
          <p:nvCxnSpPr>
            <p:cNvPr id="10" name="Straight Connector 9">
              <a:extLst>
                <a:ext uri="{FF2B5EF4-FFF2-40B4-BE49-F238E27FC236}">
                  <a16:creationId xmlns:a16="http://schemas.microsoft.com/office/drawing/2014/main" id="{63D6EE5A-EE1C-890E-EF8D-6963A8BE21D5}"/>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660F6A-C303-7C38-E65C-EFBC5BB13BED}"/>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7188BC-3A9B-7E80-D771-30F9232E2486}"/>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0D09597-C08D-130F-48EB-6A44CF4B531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F338EE-1568-A94D-3469-1731DEB8FA9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A40FE4-6B60-B2CD-F65E-C2A147C0CBE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C29B5031-F0C5-7701-6613-1D3B71D378F6}"/>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7" name="TextBox 16">
            <a:extLst>
              <a:ext uri="{FF2B5EF4-FFF2-40B4-BE49-F238E27FC236}">
                <a16:creationId xmlns:a16="http://schemas.microsoft.com/office/drawing/2014/main" id="{1FF51AE6-C47A-F8C4-727E-1827F593D933}"/>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8" name="TextBox 17">
            <a:extLst>
              <a:ext uri="{FF2B5EF4-FFF2-40B4-BE49-F238E27FC236}">
                <a16:creationId xmlns:a16="http://schemas.microsoft.com/office/drawing/2014/main" id="{C6FD3854-F45C-219A-18A9-DAB88D9B8DB6}"/>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9" name="TextBox 18">
            <a:extLst>
              <a:ext uri="{FF2B5EF4-FFF2-40B4-BE49-F238E27FC236}">
                <a16:creationId xmlns:a16="http://schemas.microsoft.com/office/drawing/2014/main" id="{932F6A94-8979-01BC-DA83-3E33425752AF}"/>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20" name="TextBox 19">
            <a:extLst>
              <a:ext uri="{FF2B5EF4-FFF2-40B4-BE49-F238E27FC236}">
                <a16:creationId xmlns:a16="http://schemas.microsoft.com/office/drawing/2014/main" id="{89C9CF0F-4AB3-7E42-BBF9-61823927F63A}"/>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1" name="Oval 20">
            <a:extLst>
              <a:ext uri="{FF2B5EF4-FFF2-40B4-BE49-F238E27FC236}">
                <a16:creationId xmlns:a16="http://schemas.microsoft.com/office/drawing/2014/main" id="{3DD55ED3-C959-023F-613A-D85E5A02D2F7}"/>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D120A443-AF64-A253-CF4E-1921341E45FF}"/>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3139033E-A5A4-B1FD-5292-F1E8F8689023}"/>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0F874927-CD39-64AB-72E7-10A26D01A329}"/>
              </a:ext>
            </a:extLst>
          </p:cNvPr>
          <p:cNvSpPr/>
          <p:nvPr/>
        </p:nvSpPr>
        <p:spPr>
          <a:xfrm>
            <a:off x="7488928" y="1144316"/>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611C3E21-C84D-0C7B-4A94-0F2AA25FF5C8}"/>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9418D49C-FFE9-BB41-B8F0-A9F4D00A0C04}"/>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356501DA-09B8-A635-B0FC-54E31698A990}"/>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A57B89F-9046-18F7-0E84-D3442DC9F237}"/>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2" name="Picture 2">
            <a:extLst>
              <a:ext uri="{FF2B5EF4-FFF2-40B4-BE49-F238E27FC236}">
                <a16:creationId xmlns:a16="http://schemas.microsoft.com/office/drawing/2014/main" id="{B05D77AF-FC27-BBFC-A5D4-4AE3DB46E42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33500" y="1502242"/>
            <a:ext cx="1666875" cy="205740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590DA51D-55DD-C4E4-939E-627FFAC289BE}"/>
              </a:ext>
            </a:extLst>
          </p:cNvPr>
          <p:cNvSpPr/>
          <p:nvPr/>
        </p:nvSpPr>
        <p:spPr>
          <a:xfrm>
            <a:off x="723298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a:extLst>
              <a:ext uri="{FF2B5EF4-FFF2-40B4-BE49-F238E27FC236}">
                <a16:creationId xmlns:a16="http://schemas.microsoft.com/office/drawing/2014/main" id="{1EC8338A-E434-45D7-2A94-8CC868BFCDE6}"/>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2" name="Group 31">
            <a:extLst>
              <a:ext uri="{FF2B5EF4-FFF2-40B4-BE49-F238E27FC236}">
                <a16:creationId xmlns:a16="http://schemas.microsoft.com/office/drawing/2014/main" id="{E8CACD70-E2B7-C04F-E84F-767B091DEEA0}"/>
              </a:ext>
            </a:extLst>
          </p:cNvPr>
          <p:cNvGrpSpPr/>
          <p:nvPr/>
        </p:nvGrpSpPr>
        <p:grpSpPr>
          <a:xfrm>
            <a:off x="3333429" y="1473347"/>
            <a:ext cx="2725952" cy="2173348"/>
            <a:chOff x="3540151" y="2118969"/>
            <a:chExt cx="3436888" cy="2643199"/>
          </a:xfrm>
        </p:grpSpPr>
        <p:pic>
          <p:nvPicPr>
            <p:cNvPr id="29" name="Picture 2" descr="Figure 1">
              <a:extLst>
                <a:ext uri="{FF2B5EF4-FFF2-40B4-BE49-F238E27FC236}">
                  <a16:creationId xmlns:a16="http://schemas.microsoft.com/office/drawing/2014/main" id="{567A2B13-4363-96CA-6EC7-4BAFFFDAADE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540151" y="2256532"/>
              <a:ext cx="3436888" cy="250563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56166AA-67F0-32E8-00CE-6970A64D5CA2}"/>
                </a:ext>
              </a:extLst>
            </p:cNvPr>
            <p:cNvSpPr txBox="1"/>
            <p:nvPr/>
          </p:nvSpPr>
          <p:spPr>
            <a:xfrm>
              <a:off x="4840181" y="2118969"/>
              <a:ext cx="1277326" cy="369332"/>
            </a:xfrm>
            <a:prstGeom prst="rect">
              <a:avLst/>
            </a:prstGeom>
            <a:solidFill>
              <a:schemeClr val="bg1"/>
            </a:solidFill>
          </p:spPr>
          <p:txBody>
            <a:bodyPr wrap="square" rtlCol="0">
              <a:spAutoFit/>
            </a:bodyPr>
            <a:lstStyle/>
            <a:p>
              <a:pPr algn="ctr"/>
              <a:r>
                <a:rPr lang="en-US" dirty="0"/>
                <a:t>Site</a:t>
              </a:r>
            </a:p>
          </p:txBody>
        </p:sp>
      </p:grpSp>
      <p:pic>
        <p:nvPicPr>
          <p:cNvPr id="34" name="Picture 33">
            <a:extLst>
              <a:ext uri="{FF2B5EF4-FFF2-40B4-BE49-F238E27FC236}">
                <a16:creationId xmlns:a16="http://schemas.microsoft.com/office/drawing/2014/main" id="{D4EC378F-3ACE-7705-62F2-701BFB122BE8}"/>
              </a:ext>
            </a:extLst>
          </p:cNvPr>
          <p:cNvPicPr>
            <a:picLocks noChangeAspect="1"/>
          </p:cNvPicPr>
          <p:nvPr/>
        </p:nvPicPr>
        <p:blipFill>
          <a:blip r:embed="rId5"/>
          <a:stretch>
            <a:fillRect/>
          </a:stretch>
        </p:blipFill>
        <p:spPr>
          <a:xfrm>
            <a:off x="6078752" y="1951387"/>
            <a:ext cx="3523424" cy="1658169"/>
          </a:xfrm>
          <a:prstGeom prst="rect">
            <a:avLst/>
          </a:prstGeom>
        </p:spPr>
      </p:pic>
      <p:sp>
        <p:nvSpPr>
          <p:cNvPr id="35" name="AutoShape 4" descr="Three phases of the species – area relationship on a log – log plot. Two lines are presented, an idealized empirical species – area relationship (solid line) and an upper bound on richness computed based on the abundance and size distribution of species ranges (dotted line). Empirical species – area relationships always have fewer species than the upper bound because no species is present at all points within its range. In Phase 1 of the empirical species – area relationship, there is a rapid increase in species with area as a consequence of individual sampling. In Phase 2, processes generating fractal- like distributions of species operate to produce power laws with slopes ( z exponents) that are relatively constant on a log – log scale and &lt; 1. At some point during Phase 3, plot area exceeds average range size for the first time ( A P &gt; A R ), the slope increases asymptotically to z = 1, and the empirical species – area relationship and the upper bound approach equality. ">
            <a:extLst>
              <a:ext uri="{FF2B5EF4-FFF2-40B4-BE49-F238E27FC236}">
                <a16:creationId xmlns:a16="http://schemas.microsoft.com/office/drawing/2014/main" id="{8BC79C63-C36B-BEBA-B30C-E119FD0D62F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7" name="Picture 36">
            <a:extLst>
              <a:ext uri="{FF2B5EF4-FFF2-40B4-BE49-F238E27FC236}">
                <a16:creationId xmlns:a16="http://schemas.microsoft.com/office/drawing/2014/main" id="{D3515840-5A3B-9837-6F2A-260ED4CC00F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34937" y="3734349"/>
            <a:ext cx="2898129" cy="2085426"/>
          </a:xfrm>
          <a:prstGeom prst="rect">
            <a:avLst/>
          </a:prstGeom>
        </p:spPr>
      </p:pic>
      <p:sp>
        <p:nvSpPr>
          <p:cNvPr id="38" name="TextBox 37">
            <a:extLst>
              <a:ext uri="{FF2B5EF4-FFF2-40B4-BE49-F238E27FC236}">
                <a16:creationId xmlns:a16="http://schemas.microsoft.com/office/drawing/2014/main" id="{D08FBE18-65FB-7A0E-AC0A-F2F2FEE9E6E2}"/>
              </a:ext>
            </a:extLst>
          </p:cNvPr>
          <p:cNvSpPr txBox="1"/>
          <p:nvPr/>
        </p:nvSpPr>
        <p:spPr>
          <a:xfrm>
            <a:off x="9333066" y="5425201"/>
            <a:ext cx="1513348"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Storch (2016) JVS</a:t>
            </a:r>
          </a:p>
        </p:txBody>
      </p:sp>
      <p:sp>
        <p:nvSpPr>
          <p:cNvPr id="39" name="Oval 38">
            <a:extLst>
              <a:ext uri="{FF2B5EF4-FFF2-40B4-BE49-F238E27FC236}">
                <a16:creationId xmlns:a16="http://schemas.microsoft.com/office/drawing/2014/main" id="{7C2D3225-4BCB-EA92-660A-AD6D3D163C39}"/>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8558C5FB-1CAC-4713-26C7-0C1F8A06B63F}"/>
              </a:ext>
            </a:extLst>
          </p:cNvPr>
          <p:cNvSpPr txBox="1"/>
          <p:nvPr/>
        </p:nvSpPr>
        <p:spPr>
          <a:xfrm>
            <a:off x="1220482" y="3991773"/>
            <a:ext cx="445774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Preston laboratories, Pennsylvania, where he did research on glass.</a:t>
            </a:r>
          </a:p>
        </p:txBody>
      </p:sp>
    </p:spTree>
    <p:extLst>
      <p:ext uri="{BB962C8B-B14F-4D97-AF65-F5344CB8AC3E}">
        <p14:creationId xmlns:p14="http://schemas.microsoft.com/office/powerpoint/2010/main" val="389590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Robert MacArthur &amp; Edward O. Wilson – theory of island biogeography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41</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6119549"/>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Macarthur &amp; Wilson (1967)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Theory of Island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6090974"/>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8194" name="Picture 2">
            <a:extLst>
              <a:ext uri="{FF2B5EF4-FFF2-40B4-BE49-F238E27FC236}">
                <a16:creationId xmlns:a16="http://schemas.microsoft.com/office/drawing/2014/main" id="{6714FD1D-362E-488F-083B-1C230004AA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3521879" cy="179772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EF41FC0-DD8D-5DDC-B535-7AFAEC8C36F2}"/>
              </a:ext>
            </a:extLst>
          </p:cNvPr>
          <p:cNvGrpSpPr/>
          <p:nvPr/>
        </p:nvGrpSpPr>
        <p:grpSpPr>
          <a:xfrm flipV="1">
            <a:off x="1333500" y="1037978"/>
            <a:ext cx="9284193" cy="203447"/>
            <a:chOff x="1333500" y="914153"/>
            <a:chExt cx="9284193" cy="203447"/>
          </a:xfrm>
        </p:grpSpPr>
        <p:cxnSp>
          <p:nvCxnSpPr>
            <p:cNvPr id="8" name="Straight Connector 7">
              <a:extLst>
                <a:ext uri="{FF2B5EF4-FFF2-40B4-BE49-F238E27FC236}">
                  <a16:creationId xmlns:a16="http://schemas.microsoft.com/office/drawing/2014/main" id="{4822E228-B57C-56DF-9EF7-5F84B1B78AB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3ED186D-A75D-892B-5DBB-40D5898C52B2}"/>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3E4EA0-59A5-305E-4136-592AB8116650}"/>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94BCA4-C2BA-9024-78EC-333CE11EC56C}"/>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439F3E-937A-F6A1-80CB-8650CD4AD8A3}"/>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1E2736-5D9B-53CD-95E7-791D27B98029}"/>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B2144E3-C510-CBDD-FD08-FA46D2E72757}"/>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6" name="TextBox 15">
            <a:extLst>
              <a:ext uri="{FF2B5EF4-FFF2-40B4-BE49-F238E27FC236}">
                <a16:creationId xmlns:a16="http://schemas.microsoft.com/office/drawing/2014/main" id="{B61B1127-EA27-386A-A373-45D0A50D17F6}"/>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7" name="TextBox 16">
            <a:extLst>
              <a:ext uri="{FF2B5EF4-FFF2-40B4-BE49-F238E27FC236}">
                <a16:creationId xmlns:a16="http://schemas.microsoft.com/office/drawing/2014/main" id="{E6A0D1B7-0B7B-E684-1368-CC8644F8232C}"/>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8" name="TextBox 17">
            <a:extLst>
              <a:ext uri="{FF2B5EF4-FFF2-40B4-BE49-F238E27FC236}">
                <a16:creationId xmlns:a16="http://schemas.microsoft.com/office/drawing/2014/main" id="{0FA5D0A3-0392-D235-2695-9F8B277AF253}"/>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9" name="TextBox 18">
            <a:extLst>
              <a:ext uri="{FF2B5EF4-FFF2-40B4-BE49-F238E27FC236}">
                <a16:creationId xmlns:a16="http://schemas.microsoft.com/office/drawing/2014/main" id="{62312EB5-99E0-9AFC-BAA5-E5E50807203F}"/>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20" name="Oval 19">
            <a:extLst>
              <a:ext uri="{FF2B5EF4-FFF2-40B4-BE49-F238E27FC236}">
                <a16:creationId xmlns:a16="http://schemas.microsoft.com/office/drawing/2014/main" id="{3FBE757A-CC20-401E-6E6E-A4F5E6E6CA50}"/>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5E48DD7C-6662-6F77-BDAA-2B6C825FDD92}"/>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2480D4FC-916F-6A8F-4FA7-D8F35F43F1E0}"/>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01FA0924-0AA0-07ED-75AF-054EC3E1E03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A931A228-2040-2646-EF75-F98CADC974A6}"/>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BA40EF2-5BEC-854D-335A-28CD183A8828}"/>
              </a:ext>
            </a:extLst>
          </p:cNvPr>
          <p:cNvSpPr/>
          <p:nvPr/>
        </p:nvSpPr>
        <p:spPr>
          <a:xfrm>
            <a:off x="8123572" y="1138125"/>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B3B8A59-D26F-7AC3-70D9-E668671EC3AE}"/>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2691D887-6BDB-CFD6-1F52-EACE829B408E}"/>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3EBBA807-B29C-3C20-FBAA-FA5E0E4E685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196" name="Picture 4">
            <a:extLst>
              <a:ext uri="{FF2B5EF4-FFF2-40B4-BE49-F238E27FC236}">
                <a16:creationId xmlns:a16="http://schemas.microsoft.com/office/drawing/2014/main" id="{622D96CF-1A1B-C90E-EE75-E007CAE043D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64189" y="1514114"/>
            <a:ext cx="4260836" cy="407952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CBCFCAB-CD64-D85C-F481-5E3CB01BC232}"/>
              </a:ext>
            </a:extLst>
          </p:cNvPr>
          <p:cNvSpPr txBox="1"/>
          <p:nvPr/>
        </p:nvSpPr>
        <p:spPr>
          <a:xfrm>
            <a:off x="7325852" y="5325723"/>
            <a:ext cx="3186353" cy="26791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2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Illustration: Corey J. A. Bradshaw</a:t>
            </a:r>
          </a:p>
        </p:txBody>
      </p:sp>
      <p:sp>
        <p:nvSpPr>
          <p:cNvPr id="30" name="Oval 29">
            <a:extLst>
              <a:ext uri="{FF2B5EF4-FFF2-40B4-BE49-F238E27FC236}">
                <a16:creationId xmlns:a16="http://schemas.microsoft.com/office/drawing/2014/main" id="{F0A4620C-21C2-3099-C6BE-93E2B03C4F03}"/>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93695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normAutofit fontScale="90000"/>
          </a:bodyPr>
          <a:lstStyle/>
          <a:p>
            <a:r>
              <a:rPr lang="en-US" dirty="0">
                <a:solidFill>
                  <a:schemeClr val="tx1"/>
                </a:solidFill>
              </a:rPr>
              <a:t>James H. Brown, Michael Rosenzweig, John Lawton – </a:t>
            </a:r>
            <a:r>
              <a:rPr lang="en-US" b="1" dirty="0">
                <a:solidFill>
                  <a:schemeClr val="tx1"/>
                </a:solidFill>
              </a:rPr>
              <a:t>macroecology</a:t>
            </a:r>
            <a:r>
              <a:rPr lang="en-US" dirty="0">
                <a:solidFill>
                  <a:schemeClr val="tx1"/>
                </a:solidFill>
              </a:rPr>
              <a:t> and ecological patterns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42</a:t>
            </a:fld>
            <a:endParaRPr lang="cs-CZ" dirty="0"/>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8337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7FCEAC60-A6B0-DD53-A67A-FC4066ACCED2}"/>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0D78CA46-B402-A60F-20B4-D3D759BB635B}"/>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3CC728-91DB-7FCC-007D-62F54B663B08}"/>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0D68F6E-4767-12A9-A69F-B38851E0A9C7}"/>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6E32C6-52C3-EE78-55F0-CAEA29DB2590}"/>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EFAB7B-E320-0946-552A-E34C43B9422C}"/>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9B3909-B5A7-895E-7A4E-A2EC0EAC54AF}"/>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89507B0-91A8-AC28-550B-16C63CAC1DD5}"/>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F07EEDA5-3246-A977-2CF1-080CC5F425EB}"/>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066BB736-F751-A6D7-9E9C-0E45740A1AD5}"/>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534E839F-FA9A-C200-0AAC-CB2ED420A5E5}"/>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3DB99A97-E6DB-947B-0D97-B1F635E9013D}"/>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9ED6F84E-EECF-139C-7E3C-E398C43F39F6}"/>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CDBA9348-A1D5-B611-3B22-38669CC5288A}"/>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64ACB071-A57A-B5E8-88DA-013FCCCC66B5}"/>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B8A46139-AB34-59A8-DFC7-3B76DDF6690E}"/>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2116B755-3507-4210-8473-083AFC168A0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8CFB28EC-F808-5270-1022-AE776013D490}"/>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9743D846-2FC2-44AE-9A07-DFD5F283F5E6}"/>
              </a:ext>
            </a:extLst>
          </p:cNvPr>
          <p:cNvSpPr/>
          <p:nvPr/>
        </p:nvSpPr>
        <p:spPr>
          <a:xfrm>
            <a:off x="8807723"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04A100A-5682-FD88-A7D9-67FE52277C7A}"/>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18F36854-7854-E942-6B86-9282F17CAF3D}"/>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266" name="Picture 2" descr="Figure 1">
            <a:extLst>
              <a:ext uri="{FF2B5EF4-FFF2-40B4-BE49-F238E27FC236}">
                <a16:creationId xmlns:a16="http://schemas.microsoft.com/office/drawing/2014/main" id="{E16D36C8-D34A-3E3B-170A-7EC240678F1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034756" y="1510059"/>
            <a:ext cx="2601244" cy="481602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Figure 1">
            <a:extLst>
              <a:ext uri="{FF2B5EF4-FFF2-40B4-BE49-F238E27FC236}">
                <a16:creationId xmlns:a16="http://schemas.microsoft.com/office/drawing/2014/main" id="{92E1663D-4BBA-E392-A1A5-0DEA5E1EAEE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5477696" y="1901708"/>
            <a:ext cx="2333827" cy="170145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index.htm">
            <a:extLst>
              <a:ext uri="{FF2B5EF4-FFF2-40B4-BE49-F238E27FC236}">
                <a16:creationId xmlns:a16="http://schemas.microsoft.com/office/drawing/2014/main" id="{1BCCBF52-79D1-BE26-5B68-72B2712DF7B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547888" y="1514578"/>
            <a:ext cx="1070391" cy="1479493"/>
          </a:xfrm>
          <a:prstGeom prst="rect">
            <a:avLst/>
          </a:prstGeom>
          <a:noFill/>
          <a:extLst>
            <a:ext uri="{909E8E84-426E-40DD-AFC4-6F175D3DCCD1}">
              <a14:hiddenFill xmlns:a14="http://schemas.microsoft.com/office/drawing/2010/main">
                <a:solidFill>
                  <a:srgbClr val="FFFFFF"/>
                </a:solidFill>
              </a14:hiddenFill>
            </a:ext>
          </a:extLst>
        </p:spPr>
      </p:pic>
      <p:pic>
        <p:nvPicPr>
          <p:cNvPr id="11278" name="Picture 14" descr="John Lawton (born September 24, 1943), British ecologist, educator | World  Biographical Encyclopedia">
            <a:extLst>
              <a:ext uri="{FF2B5EF4-FFF2-40B4-BE49-F238E27FC236}">
                <a16:creationId xmlns:a16="http://schemas.microsoft.com/office/drawing/2014/main" id="{922CBBB2-4B17-2400-49AA-6A7599FB6DB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18279" y="1514579"/>
            <a:ext cx="1198993" cy="1479492"/>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a:extLst>
              <a:ext uri="{FF2B5EF4-FFF2-40B4-BE49-F238E27FC236}">
                <a16:creationId xmlns:a16="http://schemas.microsoft.com/office/drawing/2014/main" id="{32161EBB-E27C-68BC-2C7F-2D46A2F3B4FE}"/>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890486"/>
            <a:ext cx="11106784" cy="562803"/>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Macroecology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Rosenzweig (1995)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Species diversity in space and time</a:t>
            </a:r>
            <a:endPar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endParaRPr>
          </a:p>
        </p:txBody>
      </p:sp>
      <p:pic>
        <p:nvPicPr>
          <p:cNvPr id="29" name="Picture 28">
            <a:extLst>
              <a:ext uri="{FF2B5EF4-FFF2-40B4-BE49-F238E27FC236}">
                <a16:creationId xmlns:a16="http://schemas.microsoft.com/office/drawing/2014/main" id="{37DB04CF-CA03-4B0F-885A-39AEE7E2A5E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3499" y="1530770"/>
            <a:ext cx="1214389" cy="1455511"/>
          </a:xfrm>
          <a:prstGeom prst="rect">
            <a:avLst/>
          </a:prstGeom>
        </p:spPr>
      </p:pic>
      <p:sp>
        <p:nvSpPr>
          <p:cNvPr id="30" name="TextBox 29">
            <a:extLst>
              <a:ext uri="{FF2B5EF4-FFF2-40B4-BE49-F238E27FC236}">
                <a16:creationId xmlns:a16="http://schemas.microsoft.com/office/drawing/2014/main" id="{7CC07132-8E75-F4D7-1240-78DF804233AC}"/>
              </a:ext>
            </a:extLst>
          </p:cNvPr>
          <p:cNvSpPr txBox="1"/>
          <p:nvPr/>
        </p:nvSpPr>
        <p:spPr>
          <a:xfrm>
            <a:off x="1284690" y="3406095"/>
            <a:ext cx="3596785" cy="798765"/>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Is ecology a mess or are there universal laws an patterns, like in physics?</a:t>
            </a:r>
          </a:p>
        </p:txBody>
      </p:sp>
    </p:spTree>
    <p:extLst>
      <p:ext uri="{BB962C8B-B14F-4D97-AF65-F5344CB8AC3E}">
        <p14:creationId xmlns:p14="http://schemas.microsoft.com/office/powerpoint/2010/main" val="4149213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Stephen P. Hubbell – neutral theory of biodiversity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43</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Hubbell (2001)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The Unified Neutral Theory of Biodiversity and Biogeography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Princeton.</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9218" name="Picture 2" descr="Stephen P. Hubbell (@sphubbell) / Twitter">
            <a:extLst>
              <a:ext uri="{FF2B5EF4-FFF2-40B4-BE49-F238E27FC236}">
                <a16:creationId xmlns:a16="http://schemas.microsoft.com/office/drawing/2014/main" id="{39E3CA5A-AE40-F9B9-FDB1-9E24799B7BD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33500" y="1524000"/>
            <a:ext cx="1915727" cy="191572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220" name="Picture 4">
            <a:extLst>
              <a:ext uri="{FF2B5EF4-FFF2-40B4-BE49-F238E27FC236}">
                <a16:creationId xmlns:a16="http://schemas.microsoft.com/office/drawing/2014/main" id="{CAF8EBCE-1BCB-B3A3-5F3A-A8183467E83C}"/>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687800" y="1595043"/>
            <a:ext cx="7602256" cy="246710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7BC12A81-5E77-032D-8E27-0B892EC803E2}"/>
              </a:ext>
            </a:extLst>
          </p:cNvPr>
          <p:cNvSpPr/>
          <p:nvPr/>
        </p:nvSpPr>
        <p:spPr>
          <a:xfrm>
            <a:off x="9507379"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Picture 28">
            <a:extLst>
              <a:ext uri="{FF2B5EF4-FFF2-40B4-BE49-F238E27FC236}">
                <a16:creationId xmlns:a16="http://schemas.microsoft.com/office/drawing/2014/main" id="{79E30AEE-107A-D15A-8083-FA386F1B27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8226" y="3851604"/>
            <a:ext cx="2860563" cy="2058395"/>
          </a:xfrm>
          <a:prstGeom prst="rect">
            <a:avLst/>
          </a:prstGeom>
        </p:spPr>
      </p:pic>
    </p:spTree>
    <p:extLst>
      <p:ext uri="{BB962C8B-B14F-4D97-AF65-F5344CB8AC3E}">
        <p14:creationId xmlns:p14="http://schemas.microsoft.com/office/powerpoint/2010/main" val="3889154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t>Brown, West, </a:t>
            </a:r>
            <a:r>
              <a:rPr lang="en-US" dirty="0" err="1"/>
              <a:t>Gillooly</a:t>
            </a:r>
            <a:r>
              <a:rPr lang="en-US" dirty="0"/>
              <a:t>, </a:t>
            </a:r>
            <a:r>
              <a:rPr lang="en-US" dirty="0" err="1"/>
              <a:t>Enquist</a:t>
            </a:r>
            <a:r>
              <a:rPr lang="en-US" dirty="0"/>
              <a:t> </a:t>
            </a:r>
            <a:r>
              <a:rPr lang="en-US" dirty="0">
                <a:solidFill>
                  <a:schemeClr val="tx1"/>
                </a:solidFill>
              </a:rPr>
              <a:t>– metabolic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44</a:t>
            </a:fld>
            <a:endParaRPr lang="cs-CZ" dirty="0"/>
          </a:p>
        </p:txBody>
      </p:sp>
      <p:sp>
        <p:nvSpPr>
          <p:cNvPr id="9" name="TextBox 8">
            <a:extLst>
              <a:ext uri="{FF2B5EF4-FFF2-40B4-BE49-F238E27FC236}">
                <a16:creationId xmlns:a16="http://schemas.microsoft.com/office/drawing/2014/main" id="{74AC23C1-3C5D-4151-95BB-332F0586190F}"/>
              </a:ext>
            </a:extLst>
          </p:cNvPr>
          <p:cNvSpPr txBox="1"/>
          <p:nvPr/>
        </p:nvSpPr>
        <p:spPr>
          <a:xfrm>
            <a:off x="294642" y="5938574"/>
            <a:ext cx="11106784" cy="32684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defRPr sz="1600"/>
            </a:pP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Brown et al. (2004) </a:t>
            </a:r>
            <a:r>
              <a:rPr lang="en-US" sz="1600" b="0" i="1"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Ecology</a:t>
            </a:r>
            <a:r>
              <a:rPr lang="en-US" sz="1600" b="0" i="0" u="none" strike="noStrike" kern="1200" cap="none" dirty="0">
                <a:ln>
                  <a:noFill/>
                </a:ln>
                <a:solidFill>
                  <a:srgbClr val="23373B"/>
                </a:solidFill>
                <a:latin typeface="Arial" panose="020B0604020202020204" pitchFamily="34" charset="0"/>
                <a:ea typeface="Droid Sans Fallback" pitchFamily="2"/>
                <a:cs typeface="Arial" panose="020B0604020202020204" pitchFamily="34" charset="0"/>
              </a:rPr>
              <a:t>. </a:t>
            </a:r>
          </a:p>
        </p:txBody>
      </p:sp>
      <p:cxnSp>
        <p:nvCxnSpPr>
          <p:cNvPr id="6" name="Straight Connector 5">
            <a:extLst>
              <a:ext uri="{FF2B5EF4-FFF2-40B4-BE49-F238E27FC236}">
                <a16:creationId xmlns:a16="http://schemas.microsoft.com/office/drawing/2014/main" id="{23E7CD78-4142-493B-AC6F-54153C5DD93F}"/>
              </a:ext>
            </a:extLst>
          </p:cNvPr>
          <p:cNvCxnSpPr>
            <a:cxnSpLocks/>
          </p:cNvCxnSpPr>
          <p:nvPr/>
        </p:nvCxnSpPr>
        <p:spPr>
          <a:xfrm>
            <a:off x="381000" y="5909999"/>
            <a:ext cx="4161276" cy="0"/>
          </a:xfrm>
          <a:prstGeom prst="line">
            <a:avLst/>
          </a:prstGeom>
          <a:ln w="12700">
            <a:solidFill>
              <a:srgbClr val="23373B"/>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65084" y="1145159"/>
            <a:ext cx="185738" cy="2031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B1926D23-84B4-E77B-D463-CFC72FFCC2C6}"/>
              </a:ext>
            </a:extLst>
          </p:cNvPr>
          <p:cNvSpPr/>
          <p:nvPr/>
        </p:nvSpPr>
        <p:spPr>
          <a:xfrm>
            <a:off x="9508582"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50" name="Picture 2">
            <a:extLst>
              <a:ext uri="{FF2B5EF4-FFF2-40B4-BE49-F238E27FC236}">
                <a16:creationId xmlns:a16="http://schemas.microsoft.com/office/drawing/2014/main" id="{EFA7B0AD-E849-892C-2267-C5F32CB9FBD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38498" y="1908725"/>
            <a:ext cx="1700818" cy="3741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4813BFB-D90E-60CE-BB90-72A4DD4A3D6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43877" y="1529550"/>
            <a:ext cx="2035323" cy="15304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66D611C-85C7-1701-E358-93E9F9E69D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674666" y="1770428"/>
            <a:ext cx="3480181" cy="23444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DC054EE-F984-A59E-D3A7-8575762C1BB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20857" y="4939970"/>
            <a:ext cx="3494707" cy="1549945"/>
          </a:xfrm>
          <a:prstGeom prst="rect">
            <a:avLst/>
          </a:prstGeom>
        </p:spPr>
      </p:pic>
      <p:sp>
        <p:nvSpPr>
          <p:cNvPr id="36" name="Arrow: Down 35">
            <a:extLst>
              <a:ext uri="{FF2B5EF4-FFF2-40B4-BE49-F238E27FC236}">
                <a16:creationId xmlns:a16="http://schemas.microsoft.com/office/drawing/2014/main" id="{3285BDC2-960A-8874-78C2-1F608DE561BD}"/>
              </a:ext>
            </a:extLst>
          </p:cNvPr>
          <p:cNvSpPr/>
          <p:nvPr/>
        </p:nvSpPr>
        <p:spPr>
          <a:xfrm>
            <a:off x="9468210" y="4083124"/>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Down 36">
            <a:extLst>
              <a:ext uri="{FF2B5EF4-FFF2-40B4-BE49-F238E27FC236}">
                <a16:creationId xmlns:a16="http://schemas.microsoft.com/office/drawing/2014/main" id="{CC53ABB1-89D4-1FBD-73B0-CED24126474A}"/>
              </a:ext>
            </a:extLst>
          </p:cNvPr>
          <p:cNvSpPr/>
          <p:nvPr/>
        </p:nvSpPr>
        <p:spPr>
          <a:xfrm rot="16200000">
            <a:off x="7175434" y="2733936"/>
            <a:ext cx="221751" cy="40523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82C1909-C71E-9E10-34CB-5CAB65F254CE}"/>
              </a:ext>
            </a:extLst>
          </p:cNvPr>
          <p:cNvSpPr txBox="1"/>
          <p:nvPr/>
        </p:nvSpPr>
        <p:spPr>
          <a:xfrm>
            <a:off x="4997813" y="1588009"/>
            <a:ext cx="1689886" cy="338554"/>
          </a:xfrm>
          <a:prstGeom prst="rect">
            <a:avLst/>
          </a:prstGeom>
          <a:noFill/>
        </p:spPr>
        <p:txBody>
          <a:bodyPr wrap="none" rtlCol="0">
            <a:spAutoFit/>
          </a:bodyPr>
          <a:lstStyle/>
          <a:p>
            <a:r>
              <a:rPr lang="en-US" sz="1600" dirty="0"/>
              <a:t>Fractal networks</a:t>
            </a:r>
          </a:p>
        </p:txBody>
      </p:sp>
      <p:sp>
        <p:nvSpPr>
          <p:cNvPr id="39" name="TextBox 38">
            <a:extLst>
              <a:ext uri="{FF2B5EF4-FFF2-40B4-BE49-F238E27FC236}">
                <a16:creationId xmlns:a16="http://schemas.microsoft.com/office/drawing/2014/main" id="{1B6589EA-35FE-D6D9-D015-0BD0645CA32C}"/>
              </a:ext>
            </a:extLst>
          </p:cNvPr>
          <p:cNvSpPr txBox="1"/>
          <p:nvPr/>
        </p:nvSpPr>
        <p:spPr>
          <a:xfrm>
            <a:off x="8016270" y="1589425"/>
            <a:ext cx="1755609" cy="338554"/>
          </a:xfrm>
          <a:prstGeom prst="rect">
            <a:avLst/>
          </a:prstGeom>
          <a:noFill/>
        </p:spPr>
        <p:txBody>
          <a:bodyPr wrap="none" rtlCol="0">
            <a:spAutoFit/>
          </a:bodyPr>
          <a:lstStyle/>
          <a:p>
            <a:r>
              <a:rPr lang="en-US" sz="1600" dirty="0"/>
              <a:t>Metabolic scaling</a:t>
            </a:r>
          </a:p>
        </p:txBody>
      </p:sp>
      <p:sp>
        <p:nvSpPr>
          <p:cNvPr id="40" name="TextBox 39">
            <a:extLst>
              <a:ext uri="{FF2B5EF4-FFF2-40B4-BE49-F238E27FC236}">
                <a16:creationId xmlns:a16="http://schemas.microsoft.com/office/drawing/2014/main" id="{FE490587-58A3-C83B-E4C5-B18D92035887}"/>
              </a:ext>
            </a:extLst>
          </p:cNvPr>
          <p:cNvSpPr txBox="1"/>
          <p:nvPr/>
        </p:nvSpPr>
        <p:spPr>
          <a:xfrm>
            <a:off x="7879999" y="4510654"/>
            <a:ext cx="2920992" cy="338554"/>
          </a:xfrm>
          <a:prstGeom prst="rect">
            <a:avLst/>
          </a:prstGeom>
          <a:noFill/>
        </p:spPr>
        <p:txBody>
          <a:bodyPr wrap="none" rtlCol="0">
            <a:spAutoFit/>
          </a:bodyPr>
          <a:lstStyle/>
          <a:p>
            <a:r>
              <a:rPr lang="en-US" sz="1600" dirty="0"/>
              <a:t>Spatial patterns of biodiversity</a:t>
            </a:r>
          </a:p>
        </p:txBody>
      </p:sp>
      <p:pic>
        <p:nvPicPr>
          <p:cNvPr id="42" name="Picture 41">
            <a:extLst>
              <a:ext uri="{FF2B5EF4-FFF2-40B4-BE49-F238E27FC236}">
                <a16:creationId xmlns:a16="http://schemas.microsoft.com/office/drawing/2014/main" id="{7DE45598-9E7F-E14C-BA74-3C37681C61A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8913" y="1529550"/>
            <a:ext cx="1276954" cy="1530499"/>
          </a:xfrm>
          <a:prstGeom prst="rect">
            <a:avLst/>
          </a:prstGeom>
        </p:spPr>
      </p:pic>
    </p:spTree>
    <p:extLst>
      <p:ext uri="{BB962C8B-B14F-4D97-AF65-F5344CB8AC3E}">
        <p14:creationId xmlns:p14="http://schemas.microsoft.com/office/powerpoint/2010/main" val="1491616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John Harte – maximum entropy theory of ecology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338" name="Picture 2" descr="John Harte – rečník globálnej konferencie">
            <a:extLst>
              <a:ext uri="{FF2B5EF4-FFF2-40B4-BE49-F238E27FC236}">
                <a16:creationId xmlns:a16="http://schemas.microsoft.com/office/drawing/2014/main" id="{FC222153-6512-1FBF-F87B-430BB6617FA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28913" y="1524000"/>
            <a:ext cx="1743868" cy="1609724"/>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98" name="Picture 2">
            <a:extLst>
              <a:ext uri="{FF2B5EF4-FFF2-40B4-BE49-F238E27FC236}">
                <a16:creationId xmlns:a16="http://schemas.microsoft.com/office/drawing/2014/main" id="{CC535D94-D59A-7431-B27D-9C6C651E41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55802" y="1524000"/>
            <a:ext cx="3051530" cy="457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072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Rosemary Gillespie, Helene Morlon – evolutionary mechanisms, adaptive radiations</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6" name="Picture 2" descr="Helene Morlon (@HMorlon) / X">
            <a:extLst>
              <a:ext uri="{FF2B5EF4-FFF2-40B4-BE49-F238E27FC236}">
                <a16:creationId xmlns:a16="http://schemas.microsoft.com/office/drawing/2014/main" id="{98B88685-6ED8-46FD-8569-907A3BD89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911" y="3508637"/>
            <a:ext cx="1882140" cy="1882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semary G. Gillespie | Research UC Berkeley">
            <a:extLst>
              <a:ext uri="{FF2B5EF4-FFF2-40B4-BE49-F238E27FC236}">
                <a16:creationId xmlns:a16="http://schemas.microsoft.com/office/drawing/2014/main" id="{D37699FB-1ECA-CB45-CE68-5CF1A06AD7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97" r="37088"/>
          <a:stretch/>
        </p:blipFill>
        <p:spPr bwMode="auto">
          <a:xfrm>
            <a:off x="1328911" y="1543614"/>
            <a:ext cx="1882141" cy="1805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E2DEF4F-0CCD-E30A-87B0-E22C5B08ED7D}"/>
              </a:ext>
            </a:extLst>
          </p:cNvPr>
          <p:cNvPicPr>
            <a:picLocks noChangeAspect="1"/>
          </p:cNvPicPr>
          <p:nvPr/>
        </p:nvPicPr>
        <p:blipFill>
          <a:blip r:embed="rId5"/>
          <a:stretch>
            <a:fillRect/>
          </a:stretch>
        </p:blipFill>
        <p:spPr>
          <a:xfrm>
            <a:off x="4289846" y="1917701"/>
            <a:ext cx="5178180" cy="3877176"/>
          </a:xfrm>
          <a:prstGeom prst="rect">
            <a:avLst/>
          </a:prstGeom>
        </p:spPr>
      </p:pic>
    </p:spTree>
    <p:extLst>
      <p:ext uri="{BB962C8B-B14F-4D97-AF65-F5344CB8AC3E}">
        <p14:creationId xmlns:p14="http://schemas.microsoft.com/office/powerpoint/2010/main" val="793264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Virginia Norwood – designed first multispectral scanner, LANDSAT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solidFill>
                  <a:schemeClr val="bg1">
                    <a:lumMod val="75000"/>
                  </a:schemeClr>
                </a:solidFill>
              </a:rPr>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solidFill>
                  <a:schemeClr val="bg1">
                    <a:lumMod val="75000"/>
                  </a:schemeClr>
                </a:solidFill>
              </a:rPr>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solidFill>
                  <a:schemeClr val="bg1">
                    <a:lumMod val="75000"/>
                  </a:schemeClr>
                </a:solidFill>
              </a:rPr>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solidFill>
                  <a:schemeClr val="bg1">
                    <a:lumMod val="75000"/>
                  </a:schemeClr>
                </a:solidFill>
              </a:rPr>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solidFill>
                  <a:schemeClr val="bg1">
                    <a:lumMod val="75000"/>
                  </a:schemeClr>
                </a:solidFill>
              </a:rPr>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a:extLst>
              <a:ext uri="{FF2B5EF4-FFF2-40B4-BE49-F238E27FC236}">
                <a16:creationId xmlns:a16="http://schemas.microsoft.com/office/drawing/2014/main" id="{9BFF76E1-709B-2A38-D324-E368480C1D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350" y="1695257"/>
            <a:ext cx="2715981" cy="34196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A3BA92F-27FB-8C36-F032-37DD9067C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1944" y="1685602"/>
            <a:ext cx="3419668" cy="3419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778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Summary</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48</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grpSp>
        <p:nvGrpSpPr>
          <p:cNvPr id="3" name="Group 2">
            <a:extLst>
              <a:ext uri="{FF2B5EF4-FFF2-40B4-BE49-F238E27FC236}">
                <a16:creationId xmlns:a16="http://schemas.microsoft.com/office/drawing/2014/main" id="{C5577BC7-EE38-15CF-B4B0-4B78765B7FEB}"/>
              </a:ext>
            </a:extLst>
          </p:cNvPr>
          <p:cNvGrpSpPr/>
          <p:nvPr/>
        </p:nvGrpSpPr>
        <p:grpSpPr>
          <a:xfrm flipV="1">
            <a:off x="1333500" y="1037978"/>
            <a:ext cx="9284193" cy="203447"/>
            <a:chOff x="1333500" y="914153"/>
            <a:chExt cx="9284193" cy="203447"/>
          </a:xfrm>
          <a:solidFill>
            <a:schemeClr val="tx1"/>
          </a:solidFill>
        </p:grpSpPr>
        <p:cxnSp>
          <p:nvCxnSpPr>
            <p:cNvPr id="7" name="Straight Connector 6">
              <a:extLst>
                <a:ext uri="{FF2B5EF4-FFF2-40B4-BE49-F238E27FC236}">
                  <a16:creationId xmlns:a16="http://schemas.microsoft.com/office/drawing/2014/main" id="{FE1EDA21-2A5F-9424-95EC-331D1BD5BDD9}"/>
                </a:ext>
              </a:extLst>
            </p:cNvPr>
            <p:cNvCxnSpPr>
              <a:cxnSpLocks/>
            </p:cNvCxnSpPr>
            <p:nvPr/>
          </p:nvCxnSpPr>
          <p:spPr>
            <a:xfrm flipV="1">
              <a:off x="1333500" y="914153"/>
              <a:ext cx="9284193"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ADC7798-4536-3B14-58FA-E5821A07F59B}"/>
                </a:ext>
              </a:extLst>
            </p:cNvPr>
            <p:cNvCxnSpPr>
              <a:cxnSpLocks/>
            </p:cNvCxnSpPr>
            <p:nvPr/>
          </p:nvCxnSpPr>
          <p:spPr>
            <a:xfrm flipV="1">
              <a:off x="1333500" y="914400"/>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F25115-B3C7-55A9-C9B4-25563F88316E}"/>
                </a:ext>
              </a:extLst>
            </p:cNvPr>
            <p:cNvCxnSpPr>
              <a:cxnSpLocks/>
            </p:cNvCxnSpPr>
            <p:nvPr/>
          </p:nvCxnSpPr>
          <p:spPr>
            <a:xfrm flipV="1">
              <a:off x="920799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1B4D0B-BD4E-9F0B-40FA-F80CAFF26C93}"/>
                </a:ext>
              </a:extLst>
            </p:cNvPr>
            <p:cNvCxnSpPr>
              <a:cxnSpLocks/>
            </p:cNvCxnSpPr>
            <p:nvPr/>
          </p:nvCxnSpPr>
          <p:spPr>
            <a:xfrm flipV="1">
              <a:off x="532941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3ECCDF0-C991-CB5A-625A-AB881D0055EF}"/>
                </a:ext>
              </a:extLst>
            </p:cNvPr>
            <p:cNvCxnSpPr>
              <a:cxnSpLocks/>
            </p:cNvCxnSpPr>
            <p:nvPr/>
          </p:nvCxnSpPr>
          <p:spPr>
            <a:xfrm flipV="1">
              <a:off x="32110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AEFFD8-92F3-FBA4-D5E8-FC0541F51BFC}"/>
                </a:ext>
              </a:extLst>
            </p:cNvPr>
            <p:cNvCxnSpPr>
              <a:cxnSpLocks/>
            </p:cNvCxnSpPr>
            <p:nvPr/>
          </p:nvCxnSpPr>
          <p:spPr>
            <a:xfrm flipV="1">
              <a:off x="7325853" y="914153"/>
              <a:ext cx="0" cy="20320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602E9516-898A-61F9-E3ED-11DB60367B8F}"/>
              </a:ext>
            </a:extLst>
          </p:cNvPr>
          <p:cNvSpPr txBox="1"/>
          <p:nvPr/>
        </p:nvSpPr>
        <p:spPr>
          <a:xfrm>
            <a:off x="980100" y="765536"/>
            <a:ext cx="697627" cy="369332"/>
          </a:xfrm>
          <a:prstGeom prst="rect">
            <a:avLst/>
          </a:prstGeom>
          <a:noFill/>
        </p:spPr>
        <p:txBody>
          <a:bodyPr wrap="none" rtlCol="0">
            <a:spAutoFit/>
          </a:bodyPr>
          <a:lstStyle/>
          <a:p>
            <a:r>
              <a:rPr lang="en-US" dirty="0"/>
              <a:t>1800</a:t>
            </a:r>
          </a:p>
        </p:txBody>
      </p:sp>
      <p:sp>
        <p:nvSpPr>
          <p:cNvPr id="15" name="TextBox 14">
            <a:extLst>
              <a:ext uri="{FF2B5EF4-FFF2-40B4-BE49-F238E27FC236}">
                <a16:creationId xmlns:a16="http://schemas.microsoft.com/office/drawing/2014/main" id="{12A77441-280A-98F9-269D-FD2B9C7B8042}"/>
              </a:ext>
            </a:extLst>
          </p:cNvPr>
          <p:cNvSpPr txBox="1"/>
          <p:nvPr/>
        </p:nvSpPr>
        <p:spPr>
          <a:xfrm>
            <a:off x="4980599" y="761588"/>
            <a:ext cx="697627" cy="369332"/>
          </a:xfrm>
          <a:prstGeom prst="rect">
            <a:avLst/>
          </a:prstGeom>
          <a:noFill/>
        </p:spPr>
        <p:txBody>
          <a:bodyPr wrap="none" rtlCol="0">
            <a:spAutoFit/>
          </a:bodyPr>
          <a:lstStyle/>
          <a:p>
            <a:r>
              <a:rPr lang="en-US" dirty="0"/>
              <a:t>1900</a:t>
            </a:r>
          </a:p>
        </p:txBody>
      </p:sp>
      <p:sp>
        <p:nvSpPr>
          <p:cNvPr id="16" name="TextBox 15">
            <a:extLst>
              <a:ext uri="{FF2B5EF4-FFF2-40B4-BE49-F238E27FC236}">
                <a16:creationId xmlns:a16="http://schemas.microsoft.com/office/drawing/2014/main" id="{436A4307-780E-0A55-87F5-42850815EBBA}"/>
              </a:ext>
            </a:extLst>
          </p:cNvPr>
          <p:cNvSpPr txBox="1"/>
          <p:nvPr/>
        </p:nvSpPr>
        <p:spPr>
          <a:xfrm>
            <a:off x="2862239" y="770246"/>
            <a:ext cx="697627" cy="369332"/>
          </a:xfrm>
          <a:prstGeom prst="rect">
            <a:avLst/>
          </a:prstGeom>
          <a:noFill/>
        </p:spPr>
        <p:txBody>
          <a:bodyPr wrap="none" rtlCol="0">
            <a:spAutoFit/>
          </a:bodyPr>
          <a:lstStyle/>
          <a:p>
            <a:r>
              <a:rPr lang="en-US" dirty="0"/>
              <a:t>1850</a:t>
            </a:r>
          </a:p>
        </p:txBody>
      </p:sp>
      <p:sp>
        <p:nvSpPr>
          <p:cNvPr id="17" name="TextBox 16">
            <a:extLst>
              <a:ext uri="{FF2B5EF4-FFF2-40B4-BE49-F238E27FC236}">
                <a16:creationId xmlns:a16="http://schemas.microsoft.com/office/drawing/2014/main" id="{C37AAC39-A30C-2390-9B6F-9A7A8ABB0BAE}"/>
              </a:ext>
            </a:extLst>
          </p:cNvPr>
          <p:cNvSpPr txBox="1"/>
          <p:nvPr/>
        </p:nvSpPr>
        <p:spPr>
          <a:xfrm>
            <a:off x="6977039" y="765536"/>
            <a:ext cx="697627" cy="369332"/>
          </a:xfrm>
          <a:prstGeom prst="rect">
            <a:avLst/>
          </a:prstGeom>
          <a:noFill/>
        </p:spPr>
        <p:txBody>
          <a:bodyPr wrap="none" rtlCol="0">
            <a:spAutoFit/>
          </a:bodyPr>
          <a:lstStyle/>
          <a:p>
            <a:r>
              <a:rPr lang="en-US" dirty="0"/>
              <a:t>1950</a:t>
            </a:r>
          </a:p>
        </p:txBody>
      </p:sp>
      <p:sp>
        <p:nvSpPr>
          <p:cNvPr id="18" name="TextBox 17">
            <a:extLst>
              <a:ext uri="{FF2B5EF4-FFF2-40B4-BE49-F238E27FC236}">
                <a16:creationId xmlns:a16="http://schemas.microsoft.com/office/drawing/2014/main" id="{18FF3528-0419-D402-BAF8-DCF7BDD9C664}"/>
              </a:ext>
            </a:extLst>
          </p:cNvPr>
          <p:cNvSpPr txBox="1"/>
          <p:nvPr/>
        </p:nvSpPr>
        <p:spPr>
          <a:xfrm>
            <a:off x="8857190" y="747301"/>
            <a:ext cx="697627" cy="369332"/>
          </a:xfrm>
          <a:prstGeom prst="rect">
            <a:avLst/>
          </a:prstGeom>
          <a:noFill/>
        </p:spPr>
        <p:txBody>
          <a:bodyPr wrap="none" rtlCol="0">
            <a:spAutoFit/>
          </a:bodyPr>
          <a:lstStyle/>
          <a:p>
            <a:r>
              <a:rPr lang="en-US" dirty="0"/>
              <a:t>2000</a:t>
            </a:r>
          </a:p>
        </p:txBody>
      </p:sp>
      <p:sp>
        <p:nvSpPr>
          <p:cNvPr id="19" name="Oval 18">
            <a:extLst>
              <a:ext uri="{FF2B5EF4-FFF2-40B4-BE49-F238E27FC236}">
                <a16:creationId xmlns:a16="http://schemas.microsoft.com/office/drawing/2014/main" id="{BF010B46-33A4-DBBC-ACCB-D04FDE747AA9}"/>
              </a:ext>
            </a:extLst>
          </p:cNvPr>
          <p:cNvSpPr/>
          <p:nvPr/>
        </p:nvSpPr>
        <p:spPr>
          <a:xfrm>
            <a:off x="1428750"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D4CF36CD-C163-53E8-70D7-D7A044CDD66B}"/>
              </a:ext>
            </a:extLst>
          </p:cNvPr>
          <p:cNvSpPr/>
          <p:nvPr/>
        </p:nvSpPr>
        <p:spPr>
          <a:xfrm>
            <a:off x="3884848" y="1130920"/>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A55D9B21-D1EF-4EEF-D1F7-FCB53FDDAF6B}"/>
              </a:ext>
            </a:extLst>
          </p:cNvPr>
          <p:cNvSpPr/>
          <p:nvPr/>
        </p:nvSpPr>
        <p:spPr>
          <a:xfrm>
            <a:off x="5931769" y="1138461"/>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9069FF78-A2F9-EEA2-95EF-14C30A13D387}"/>
              </a:ext>
            </a:extLst>
          </p:cNvPr>
          <p:cNvSpPr/>
          <p:nvPr/>
        </p:nvSpPr>
        <p:spPr>
          <a:xfrm>
            <a:off x="7488928" y="1144316"/>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a:extLst>
              <a:ext uri="{FF2B5EF4-FFF2-40B4-BE49-F238E27FC236}">
                <a16:creationId xmlns:a16="http://schemas.microsoft.com/office/drawing/2014/main" id="{8DD3E2CB-14F2-413F-5D49-DDD4204B4624}"/>
              </a:ext>
            </a:extLst>
          </p:cNvPr>
          <p:cNvSpPr/>
          <p:nvPr/>
        </p:nvSpPr>
        <p:spPr>
          <a:xfrm>
            <a:off x="7937834"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DE9D457C-0EC5-3B1D-B77F-B95DFE3D8E8F}"/>
              </a:ext>
            </a:extLst>
          </p:cNvPr>
          <p:cNvSpPr/>
          <p:nvPr/>
        </p:nvSpPr>
        <p:spPr>
          <a:xfrm>
            <a:off x="8123572"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Oval 24">
            <a:extLst>
              <a:ext uri="{FF2B5EF4-FFF2-40B4-BE49-F238E27FC236}">
                <a16:creationId xmlns:a16="http://schemas.microsoft.com/office/drawing/2014/main" id="{A94A41FA-42E3-AF4E-B023-D1B6E8174E17}"/>
              </a:ext>
            </a:extLst>
          </p:cNvPr>
          <p:cNvSpPr/>
          <p:nvPr/>
        </p:nvSpPr>
        <p:spPr>
          <a:xfrm>
            <a:off x="8807723"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20F5CCC6-6DD7-C417-67B0-903EB7DB9833}"/>
              </a:ext>
            </a:extLst>
          </p:cNvPr>
          <p:cNvSpPr/>
          <p:nvPr/>
        </p:nvSpPr>
        <p:spPr>
          <a:xfrm>
            <a:off x="9147328"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C898F423-175E-ACFB-F1EC-2C3DD43AF8FA}"/>
              </a:ext>
            </a:extLst>
          </p:cNvPr>
          <p:cNvSpPr/>
          <p:nvPr/>
        </p:nvSpPr>
        <p:spPr>
          <a:xfrm>
            <a:off x="6173026" y="1138125"/>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a:extLst>
              <a:ext uri="{FF2B5EF4-FFF2-40B4-BE49-F238E27FC236}">
                <a16:creationId xmlns:a16="http://schemas.microsoft.com/office/drawing/2014/main" id="{CD9CB76A-882F-E061-9769-B797D19937B1}"/>
              </a:ext>
            </a:extLst>
          </p:cNvPr>
          <p:cNvSpPr/>
          <p:nvPr/>
        </p:nvSpPr>
        <p:spPr>
          <a:xfrm>
            <a:off x="9507379" y="1145159"/>
            <a:ext cx="185738" cy="2031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0" name="Group 29">
            <a:extLst>
              <a:ext uri="{FF2B5EF4-FFF2-40B4-BE49-F238E27FC236}">
                <a16:creationId xmlns:a16="http://schemas.microsoft.com/office/drawing/2014/main" id="{5C54AFAB-F901-FA40-12A3-C050FA4EF2D9}"/>
              </a:ext>
            </a:extLst>
          </p:cNvPr>
          <p:cNvGrpSpPr/>
          <p:nvPr/>
        </p:nvGrpSpPr>
        <p:grpSpPr>
          <a:xfrm>
            <a:off x="666010" y="1990368"/>
            <a:ext cx="2722130" cy="3624091"/>
            <a:chOff x="666010" y="1990368"/>
            <a:chExt cx="2722130" cy="3624091"/>
          </a:xfrm>
        </p:grpSpPr>
        <p:pic>
          <p:nvPicPr>
            <p:cNvPr id="6" name="Picture 16" descr="Route from Plymouth, England, south to Cape Verde then southwest across the Atlantic to Bahia, Brazil, south to Rio de Janeiro, Montevideo, the Falkland Islands, round the tip of South America then north to Valparaiso and Callao. Northwest to the Galapagos Islands before sailing west across the Pacific to New Zealand, Sydney, Hobart in Tasmania, and King George's Sound in Western Australia. Northwest to the Keeling Islands, southwest to Mauritius and Cape Town, then northwest to Bahia and northeast back to Plymouth.">
              <a:extLst>
                <a:ext uri="{FF2B5EF4-FFF2-40B4-BE49-F238E27FC236}">
                  <a16:creationId xmlns:a16="http://schemas.microsoft.com/office/drawing/2014/main" id="{0265CF1D-0361-50B1-681E-A3A3928159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2951" y="2670566"/>
              <a:ext cx="2715189" cy="135759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19D7181-8904-F9FB-A9BE-AA42CFD67434}"/>
                </a:ext>
              </a:extLst>
            </p:cNvPr>
            <p:cNvSpPr txBox="1"/>
            <p:nvPr/>
          </p:nvSpPr>
          <p:spPr>
            <a:xfrm>
              <a:off x="681565" y="1990368"/>
              <a:ext cx="2706575" cy="584775"/>
            </a:xfrm>
            <a:prstGeom prst="rect">
              <a:avLst/>
            </a:prstGeom>
            <a:noFill/>
          </p:spPr>
          <p:txBody>
            <a:bodyPr wrap="none" rtlCol="0">
              <a:spAutoFit/>
            </a:bodyPr>
            <a:lstStyle/>
            <a:p>
              <a:pPr algn="ctr"/>
              <a:r>
                <a:rPr lang="en-US" sz="1600" b="1" dirty="0"/>
                <a:t>The age of exploration</a:t>
              </a:r>
            </a:p>
            <a:p>
              <a:pPr algn="ctr"/>
              <a:r>
                <a:rPr lang="en-US" sz="1600" dirty="0"/>
                <a:t>Humboldt, Wallace, Darwin </a:t>
              </a:r>
            </a:p>
          </p:txBody>
        </p:sp>
        <p:pic>
          <p:nvPicPr>
            <p:cNvPr id="6146" name="Picture 2" descr="Latitudinal gradients in species diversity - Wikipedia">
              <a:extLst>
                <a:ext uri="{FF2B5EF4-FFF2-40B4-BE49-F238E27FC236}">
                  <a16:creationId xmlns:a16="http://schemas.microsoft.com/office/drawing/2014/main" id="{14895C66-9D09-BF0D-A393-DA9E8A6E6A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6010" y="4204934"/>
              <a:ext cx="2715190" cy="1409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252B341-4A08-1FF5-F2D5-C8B55FF2DD44}"/>
              </a:ext>
            </a:extLst>
          </p:cNvPr>
          <p:cNvGrpSpPr/>
          <p:nvPr/>
        </p:nvGrpSpPr>
        <p:grpSpPr>
          <a:xfrm>
            <a:off x="3884848" y="1944526"/>
            <a:ext cx="4107215" cy="4336368"/>
            <a:chOff x="3884848" y="1944526"/>
            <a:chExt cx="4107215" cy="4336368"/>
          </a:xfrm>
        </p:grpSpPr>
        <p:sp>
          <p:nvSpPr>
            <p:cNvPr id="32" name="TextBox 31">
              <a:extLst>
                <a:ext uri="{FF2B5EF4-FFF2-40B4-BE49-F238E27FC236}">
                  <a16:creationId xmlns:a16="http://schemas.microsoft.com/office/drawing/2014/main" id="{9A631348-1904-5A31-AD19-975A4F3F44ED}"/>
                </a:ext>
              </a:extLst>
            </p:cNvPr>
            <p:cNvSpPr txBox="1"/>
            <p:nvPr/>
          </p:nvSpPr>
          <p:spPr>
            <a:xfrm>
              <a:off x="4544412" y="1944526"/>
              <a:ext cx="2659703" cy="830997"/>
            </a:xfrm>
            <a:prstGeom prst="rect">
              <a:avLst/>
            </a:prstGeom>
            <a:noFill/>
          </p:spPr>
          <p:txBody>
            <a:bodyPr wrap="none" rtlCol="0">
              <a:spAutoFit/>
            </a:bodyPr>
            <a:lstStyle/>
            <a:p>
              <a:pPr algn="ctr"/>
              <a:r>
                <a:rPr lang="en-US" sz="1600" b="1" dirty="0"/>
                <a:t>Description of universal</a:t>
              </a:r>
            </a:p>
            <a:p>
              <a:pPr algn="ctr"/>
              <a:r>
                <a:rPr lang="en-US" sz="1600" b="1" dirty="0"/>
                <a:t>laws and patterns</a:t>
              </a:r>
            </a:p>
            <a:p>
              <a:pPr algn="ctr"/>
              <a:r>
                <a:rPr lang="en-US" sz="1600" dirty="0"/>
                <a:t>Arrhenius, Preston, Lawton</a:t>
              </a:r>
            </a:p>
          </p:txBody>
        </p:sp>
        <p:grpSp>
          <p:nvGrpSpPr>
            <p:cNvPr id="36" name="Group 35">
              <a:extLst>
                <a:ext uri="{FF2B5EF4-FFF2-40B4-BE49-F238E27FC236}">
                  <a16:creationId xmlns:a16="http://schemas.microsoft.com/office/drawing/2014/main" id="{F0272C24-F37C-E049-47E8-902CB42C67B9}"/>
                </a:ext>
              </a:extLst>
            </p:cNvPr>
            <p:cNvGrpSpPr/>
            <p:nvPr/>
          </p:nvGrpSpPr>
          <p:grpSpPr>
            <a:xfrm>
              <a:off x="4232762" y="2771630"/>
              <a:ext cx="3093090" cy="2342015"/>
              <a:chOff x="4067529" y="2785090"/>
              <a:chExt cx="3093090" cy="2342015"/>
            </a:xfrm>
          </p:grpSpPr>
          <p:pic>
            <p:nvPicPr>
              <p:cNvPr id="9" name="Picture 8">
                <a:extLst>
                  <a:ext uri="{FF2B5EF4-FFF2-40B4-BE49-F238E27FC236}">
                    <a16:creationId xmlns:a16="http://schemas.microsoft.com/office/drawing/2014/main" id="{964783DB-71CF-5167-083D-505EE53596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54167" y="2864046"/>
                <a:ext cx="2906452" cy="2091415"/>
              </a:xfrm>
              <a:prstGeom prst="rect">
                <a:avLst/>
              </a:prstGeom>
            </p:spPr>
          </p:pic>
          <p:sp>
            <p:nvSpPr>
              <p:cNvPr id="34" name="TextBox 33">
                <a:extLst>
                  <a:ext uri="{FF2B5EF4-FFF2-40B4-BE49-F238E27FC236}">
                    <a16:creationId xmlns:a16="http://schemas.microsoft.com/office/drawing/2014/main" id="{A41EED04-3F37-1DD4-CC63-C8407722335B}"/>
                  </a:ext>
                </a:extLst>
              </p:cNvPr>
              <p:cNvSpPr txBox="1"/>
              <p:nvPr/>
            </p:nvSpPr>
            <p:spPr>
              <a:xfrm>
                <a:off x="5250704" y="4788551"/>
                <a:ext cx="1005275" cy="338554"/>
              </a:xfrm>
              <a:prstGeom prst="rect">
                <a:avLst/>
              </a:prstGeom>
              <a:solidFill>
                <a:schemeClr val="bg1"/>
              </a:solidFill>
            </p:spPr>
            <p:txBody>
              <a:bodyPr wrap="none" rtlCol="0">
                <a:spAutoFit/>
              </a:bodyPr>
              <a:lstStyle/>
              <a:p>
                <a:r>
                  <a:rPr lang="en-US" sz="1600" dirty="0"/>
                  <a:t>Log Area</a:t>
                </a:r>
              </a:p>
            </p:txBody>
          </p:sp>
          <p:sp>
            <p:nvSpPr>
              <p:cNvPr id="35" name="TextBox 34">
                <a:extLst>
                  <a:ext uri="{FF2B5EF4-FFF2-40B4-BE49-F238E27FC236}">
                    <a16:creationId xmlns:a16="http://schemas.microsoft.com/office/drawing/2014/main" id="{F634205C-2585-0FB4-10F8-CDC895C8E559}"/>
                  </a:ext>
                </a:extLst>
              </p:cNvPr>
              <p:cNvSpPr txBox="1"/>
              <p:nvPr/>
            </p:nvSpPr>
            <p:spPr>
              <a:xfrm rot="16200000">
                <a:off x="3176259" y="3676360"/>
                <a:ext cx="2121093" cy="338554"/>
              </a:xfrm>
              <a:prstGeom prst="rect">
                <a:avLst/>
              </a:prstGeom>
              <a:solidFill>
                <a:schemeClr val="bg1"/>
              </a:solidFill>
            </p:spPr>
            <p:txBody>
              <a:bodyPr wrap="none" rtlCol="0">
                <a:spAutoFit/>
              </a:bodyPr>
              <a:lstStyle/>
              <a:p>
                <a:r>
                  <a:rPr lang="en-US" sz="1600" dirty="0"/>
                  <a:t>Log Species diversity</a:t>
                </a:r>
              </a:p>
            </p:txBody>
          </p:sp>
        </p:grpSp>
        <p:sp>
          <p:nvSpPr>
            <p:cNvPr id="37" name="TextBox 36">
              <a:extLst>
                <a:ext uri="{FF2B5EF4-FFF2-40B4-BE49-F238E27FC236}">
                  <a16:creationId xmlns:a16="http://schemas.microsoft.com/office/drawing/2014/main" id="{5A51BFF4-A2A0-76F0-69F4-6E5AD39846EB}"/>
                </a:ext>
              </a:extLst>
            </p:cNvPr>
            <p:cNvSpPr txBox="1"/>
            <p:nvPr/>
          </p:nvSpPr>
          <p:spPr>
            <a:xfrm>
              <a:off x="3884848" y="5203676"/>
              <a:ext cx="4107215" cy="1077218"/>
            </a:xfrm>
            <a:prstGeom prst="rect">
              <a:avLst/>
            </a:prstGeom>
            <a:noFill/>
          </p:spPr>
          <p:txBody>
            <a:bodyPr wrap="none" rtlCol="0">
              <a:spAutoFit/>
            </a:bodyPr>
            <a:lstStyle/>
            <a:p>
              <a:pPr algn="ctr"/>
              <a:r>
                <a:rPr lang="en-US" sz="1600" dirty="0"/>
                <a:t>Species-area relationship</a:t>
              </a:r>
            </a:p>
            <a:p>
              <a:pPr algn="ctr"/>
              <a:r>
                <a:rPr lang="en-US" sz="1600" dirty="0"/>
                <a:t>Latitudinal gradient of richness</a:t>
              </a:r>
            </a:p>
            <a:p>
              <a:pPr algn="ctr"/>
              <a:r>
                <a:rPr lang="en-US" sz="1600" dirty="0"/>
                <a:t>Distance decay of similarity of communities</a:t>
              </a:r>
            </a:p>
            <a:p>
              <a:pPr algn="ctr"/>
              <a:r>
                <a:rPr lang="en-US" sz="1600" dirty="0"/>
                <a:t>Species-abundance distributions</a:t>
              </a:r>
            </a:p>
          </p:txBody>
        </p:sp>
      </p:grpSp>
      <p:grpSp>
        <p:nvGrpSpPr>
          <p:cNvPr id="40" name="Group 39">
            <a:extLst>
              <a:ext uri="{FF2B5EF4-FFF2-40B4-BE49-F238E27FC236}">
                <a16:creationId xmlns:a16="http://schemas.microsoft.com/office/drawing/2014/main" id="{EC9C9B6E-4081-054F-FFF7-7C787412521E}"/>
              </a:ext>
            </a:extLst>
          </p:cNvPr>
          <p:cNvGrpSpPr/>
          <p:nvPr/>
        </p:nvGrpSpPr>
        <p:grpSpPr>
          <a:xfrm>
            <a:off x="7733047" y="1971401"/>
            <a:ext cx="4254166" cy="3193914"/>
            <a:chOff x="7733047" y="1971401"/>
            <a:chExt cx="4254166" cy="3193914"/>
          </a:xfrm>
        </p:grpSpPr>
        <p:pic>
          <p:nvPicPr>
            <p:cNvPr id="29" name="Picture 4">
              <a:extLst>
                <a:ext uri="{FF2B5EF4-FFF2-40B4-BE49-F238E27FC236}">
                  <a16:creationId xmlns:a16="http://schemas.microsoft.com/office/drawing/2014/main" id="{933E5DB2-52DC-B363-87FD-8DF517B5FE8A}"/>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733047" y="2628240"/>
              <a:ext cx="4254166" cy="138057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A873A81-F720-3AEA-CA22-C9D2FE385477}"/>
                </a:ext>
              </a:extLst>
            </p:cNvPr>
            <p:cNvSpPr txBox="1"/>
            <p:nvPr/>
          </p:nvSpPr>
          <p:spPr>
            <a:xfrm>
              <a:off x="8993461" y="1971401"/>
              <a:ext cx="2190023" cy="584775"/>
            </a:xfrm>
            <a:prstGeom prst="rect">
              <a:avLst/>
            </a:prstGeom>
            <a:noFill/>
          </p:spPr>
          <p:txBody>
            <a:bodyPr wrap="none" rtlCol="0">
              <a:spAutoFit/>
            </a:bodyPr>
            <a:lstStyle/>
            <a:p>
              <a:pPr algn="ctr"/>
              <a:r>
                <a:rPr lang="en-US" sz="1600" b="1" dirty="0"/>
                <a:t>The age of theories</a:t>
              </a:r>
            </a:p>
            <a:p>
              <a:pPr algn="ctr"/>
              <a:r>
                <a:rPr lang="en-US" sz="1600" dirty="0"/>
                <a:t>Hubbell, Brown, Harte</a:t>
              </a:r>
            </a:p>
          </p:txBody>
        </p:sp>
        <p:sp>
          <p:nvSpPr>
            <p:cNvPr id="38" name="TextBox 37">
              <a:extLst>
                <a:ext uri="{FF2B5EF4-FFF2-40B4-BE49-F238E27FC236}">
                  <a16:creationId xmlns:a16="http://schemas.microsoft.com/office/drawing/2014/main" id="{B962AFD8-3E44-6063-9204-09F5604C4B77}"/>
                </a:ext>
              </a:extLst>
            </p:cNvPr>
            <p:cNvSpPr txBox="1"/>
            <p:nvPr/>
          </p:nvSpPr>
          <p:spPr>
            <a:xfrm>
              <a:off x="8801202" y="4088097"/>
              <a:ext cx="2444901" cy="1077218"/>
            </a:xfrm>
            <a:prstGeom prst="rect">
              <a:avLst/>
            </a:prstGeom>
            <a:noFill/>
          </p:spPr>
          <p:txBody>
            <a:bodyPr wrap="none" rtlCol="0">
              <a:spAutoFit/>
            </a:bodyPr>
            <a:lstStyle/>
            <a:p>
              <a:pPr algn="ctr"/>
              <a:r>
                <a:rPr lang="en-US" sz="1600" dirty="0"/>
                <a:t>Niche theory</a:t>
              </a:r>
            </a:p>
            <a:p>
              <a:pPr algn="ctr"/>
              <a:r>
                <a:rPr lang="en-US" sz="1600" dirty="0"/>
                <a:t>Neutral theory</a:t>
              </a:r>
            </a:p>
            <a:p>
              <a:pPr algn="ctr"/>
              <a:r>
                <a:rPr lang="en-US" sz="1600" dirty="0"/>
                <a:t>Metabolic theory</a:t>
              </a:r>
            </a:p>
            <a:p>
              <a:pPr algn="ctr"/>
              <a:r>
                <a:rPr lang="en-US" sz="1600" dirty="0"/>
                <a:t>Maximum entropy theory</a:t>
              </a:r>
            </a:p>
          </p:txBody>
        </p:sp>
      </p:grpSp>
    </p:spTree>
    <p:extLst>
      <p:ext uri="{BB962C8B-B14F-4D97-AF65-F5344CB8AC3E}">
        <p14:creationId xmlns:p14="http://schemas.microsoft.com/office/powerpoint/2010/main" val="225324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Thank you. Questions?</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9604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GB" dirty="0">
                <a:solidFill>
                  <a:schemeClr val="tx1"/>
                </a:solidFill>
              </a:rPr>
              <a:t>MOBI </a:t>
            </a:r>
            <a:r>
              <a:rPr lang="cs-CZ" dirty="0" err="1">
                <a:solidFill>
                  <a:schemeClr val="tx1"/>
                </a:solidFill>
              </a:rPr>
              <a:t>Lab</a:t>
            </a:r>
            <a:r>
              <a:rPr lang="cs-CZ" dirty="0">
                <a:solidFill>
                  <a:schemeClr val="tx1"/>
                </a:solidFill>
              </a:rPr>
              <a:t> </a:t>
            </a:r>
            <a:r>
              <a:rPr lang="en-GB" dirty="0">
                <a:solidFill>
                  <a:schemeClr val="tx1"/>
                </a:solidFill>
              </a:rPr>
              <a:t>(Modelling of Biodiversity</a:t>
            </a:r>
            <a:r>
              <a:rPr lang="cs-CZ" dirty="0">
                <a:solidFill>
                  <a:schemeClr val="tx1"/>
                </a:solidFill>
              </a:rPr>
              <a:t> </a:t>
            </a:r>
            <a:r>
              <a:rPr lang="cs-CZ" dirty="0" err="1">
                <a:solidFill>
                  <a:schemeClr val="tx1"/>
                </a:solidFill>
              </a:rPr>
              <a:t>Laboratory</a:t>
            </a:r>
            <a:r>
              <a:rPr lang="en-GB" dirty="0">
                <a:solidFill>
                  <a:schemeClr val="tx1"/>
                </a:solidFill>
              </a:rPr>
              <a:t>) - </a:t>
            </a:r>
            <a:r>
              <a:rPr lang="cs-CZ" dirty="0">
                <a:hlinkClick r:id="rId3"/>
              </a:rPr>
              <a:t>https://petrkeil.github.io/</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5</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1054" name="Picture 30" descr="Faculty of Environmental Sciences CZU Prague">
            <a:extLst>
              <a:ext uri="{FF2B5EF4-FFF2-40B4-BE49-F238E27FC236}">
                <a16:creationId xmlns:a16="http://schemas.microsoft.com/office/drawing/2014/main" id="{50843679-7CD5-BB21-6C3A-AC199A27DE5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034496" y="1691368"/>
            <a:ext cx="3229970" cy="62661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8A6F5071-4292-B4E3-48A7-0B1604E83EE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69075" y="681036"/>
            <a:ext cx="2874824" cy="1069318"/>
          </a:xfrm>
          <a:prstGeom prst="rect">
            <a:avLst/>
          </a:prstGeom>
        </p:spPr>
      </p:pic>
      <p:pic>
        <p:nvPicPr>
          <p:cNvPr id="10" name="Picture 9">
            <a:extLst>
              <a:ext uri="{FF2B5EF4-FFF2-40B4-BE49-F238E27FC236}">
                <a16:creationId xmlns:a16="http://schemas.microsoft.com/office/drawing/2014/main" id="{F05AB9EB-A4C9-7DE3-389C-6B17FFE8411D}"/>
              </a:ext>
            </a:extLst>
          </p:cNvPr>
          <p:cNvPicPr>
            <a:picLocks noChangeAspect="1"/>
          </p:cNvPicPr>
          <p:nvPr/>
        </p:nvPicPr>
        <p:blipFill>
          <a:blip r:embed="rId6"/>
          <a:stretch>
            <a:fillRect/>
          </a:stretch>
        </p:blipFill>
        <p:spPr>
          <a:xfrm>
            <a:off x="1281988" y="759286"/>
            <a:ext cx="6322105" cy="5740546"/>
          </a:xfrm>
          <a:prstGeom prst="rect">
            <a:avLst/>
          </a:prstGeom>
        </p:spPr>
      </p:pic>
    </p:spTree>
    <p:extLst>
      <p:ext uri="{BB962C8B-B14F-4D97-AF65-F5344CB8AC3E}">
        <p14:creationId xmlns:p14="http://schemas.microsoft.com/office/powerpoint/2010/main" val="545051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BEAST: </a:t>
            </a:r>
            <a:r>
              <a:rPr lang="en-US" dirty="0"/>
              <a:t>Global biodiversity dynamics across spatial and temporal scales (ERC)</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6</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4" name="Picture 6">
            <a:extLst>
              <a:ext uri="{FF2B5EF4-FFF2-40B4-BE49-F238E27FC236}">
                <a16:creationId xmlns:a16="http://schemas.microsoft.com/office/drawing/2014/main" id="{450D4558-F95D-F5F5-3662-4211ED7D0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509" y="1469960"/>
            <a:ext cx="1262875" cy="12628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DEB99AC-4A4B-0BFD-A224-7CCF7D992A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456" y="1469960"/>
            <a:ext cx="1262875" cy="12628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913F699-8B3D-F118-1DCF-3AABD6AD9E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4244" y="1469958"/>
            <a:ext cx="1262877" cy="126287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1FDEA83-BE39-FE16-54A2-49AF3AB445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7578" y="2700804"/>
            <a:ext cx="1262877" cy="126287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100B3B02-D5D8-1A9F-3182-8535B29817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4928" y="2729831"/>
            <a:ext cx="1233850" cy="123385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88CD542C-50DC-6D26-0606-61F4E5D1E8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3271" y="2730779"/>
            <a:ext cx="1233850" cy="123385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EFFE0679-C604-7EFC-FFD9-529F5CABA2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5869" y="3893667"/>
            <a:ext cx="1233851" cy="123385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48A1A378-5EA5-0AE7-08F4-61B46B9CB7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75661" y="3890660"/>
            <a:ext cx="1233853" cy="1233853"/>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0C33FC1F-604D-D7D2-99E7-6C4EB95650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2978" y="3885862"/>
            <a:ext cx="1233850" cy="123385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C0A40F7B-C764-52FA-5E23-B9AA4F6EFD8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1234" y="5110487"/>
            <a:ext cx="1233853" cy="12338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567E005-ACDD-282A-B657-5FD92E09979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35382" y="638174"/>
            <a:ext cx="4799976" cy="33919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MOBI">
            <a:extLst>
              <a:ext uri="{FF2B5EF4-FFF2-40B4-BE49-F238E27FC236}">
                <a16:creationId xmlns:a16="http://schemas.microsoft.com/office/drawing/2014/main" id="{F7C52F9D-369A-0E84-8C4B-01EA6548A7E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06844" y="3270310"/>
            <a:ext cx="4401278" cy="221897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5883EAF-25D2-CA72-D9F3-6ACE9C388281}"/>
              </a:ext>
            </a:extLst>
          </p:cNvPr>
          <p:cNvSpPr txBox="1"/>
          <p:nvPr/>
        </p:nvSpPr>
        <p:spPr>
          <a:xfrm>
            <a:off x="3048000" y="5414245"/>
            <a:ext cx="8639175" cy="646331"/>
          </a:xfrm>
          <a:prstGeom prst="rect">
            <a:avLst/>
          </a:prstGeom>
          <a:noFill/>
        </p:spPr>
        <p:txBody>
          <a:bodyPr wrap="square" rtlCol="0">
            <a:spAutoFit/>
          </a:bodyPr>
          <a:lstStyle/>
          <a:p>
            <a:r>
              <a:rPr lang="en-US" dirty="0"/>
              <a:t>Petr Keil, Francois Leroy, Flo Grattarola, </a:t>
            </a:r>
            <a:r>
              <a:rPr lang="en-US" dirty="0" err="1"/>
              <a:t>Kaca</a:t>
            </a:r>
            <a:r>
              <a:rPr lang="en-US" dirty="0"/>
              <a:t> </a:t>
            </a:r>
            <a:r>
              <a:rPr lang="en-US" dirty="0" err="1"/>
              <a:t>Tschernosterova</a:t>
            </a:r>
            <a:r>
              <a:rPr lang="en-US" dirty="0"/>
              <a:t>, Carmen Soria, Gabriel Ortega, Frieda Wolke, Dani </a:t>
            </a:r>
            <a:r>
              <a:rPr lang="en-US" dirty="0" err="1"/>
              <a:t>Mellado-Mansilla</a:t>
            </a:r>
            <a:r>
              <a:rPr lang="en-US" dirty="0"/>
              <a:t>, Adam </a:t>
            </a:r>
            <a:r>
              <a:rPr lang="en-US" dirty="0" err="1"/>
              <a:t>Ulicny</a:t>
            </a:r>
            <a:r>
              <a:rPr lang="en-US" dirty="0"/>
              <a:t>, Ivo Kadlec</a:t>
            </a:r>
          </a:p>
        </p:txBody>
      </p:sp>
    </p:spTree>
    <p:extLst>
      <p:ext uri="{BB962C8B-B14F-4D97-AF65-F5344CB8AC3E}">
        <p14:creationId xmlns:p14="http://schemas.microsoft.com/office/powerpoint/2010/main" val="2617672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
            <a:ext cx="12192000" cy="681037"/>
          </a:xfrm>
          <a:solidFill>
            <a:schemeClr val="bg1">
              <a:lumMod val="85000"/>
            </a:schemeClr>
          </a:solidFill>
        </p:spPr>
        <p:txBody>
          <a:bodyPr/>
          <a:lstStyle/>
          <a:p>
            <a:r>
              <a:rPr lang="en-US" dirty="0">
                <a:solidFill>
                  <a:schemeClr val="tx1"/>
                </a:solidFill>
              </a:rPr>
              <a:t>GRACE: </a:t>
            </a:r>
            <a:r>
              <a:rPr lang="en-US" dirty="0"/>
              <a:t>300 years of change in Austrian and Czech grasslands (GACR + FWF) </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7</a:t>
            </a:fld>
            <a:endParaRPr lang="cs-CZ" dirty="0"/>
          </a:p>
        </p:txBody>
      </p:sp>
      <p:sp>
        <p:nvSpPr>
          <p:cNvPr id="5" name="Footer Placeholder 4">
            <a:extLst>
              <a:ext uri="{FF2B5EF4-FFF2-40B4-BE49-F238E27FC236}">
                <a16:creationId xmlns:a16="http://schemas.microsoft.com/office/drawing/2014/main" id="{C0A65B07-7C41-4087-AA69-3779590B5E0B}"/>
              </a:ext>
            </a:extLst>
          </p:cNvPr>
          <p:cNvSpPr>
            <a:spLocks noGrp="1"/>
          </p:cNvSpPr>
          <p:nvPr>
            <p:ph type="ftr" sz="quarter" idx="11"/>
          </p:nvPr>
        </p:nvSpPr>
        <p:spPr/>
        <p:txBody>
          <a:bodyPr/>
          <a:lstStyle/>
          <a:p>
            <a:endParaRPr lang="cs-CZ" dirty="0"/>
          </a:p>
        </p:txBody>
      </p:sp>
      <p:pic>
        <p:nvPicPr>
          <p:cNvPr id="2050" name="Picture 2" descr="GRACE">
            <a:extLst>
              <a:ext uri="{FF2B5EF4-FFF2-40B4-BE49-F238E27FC236}">
                <a16:creationId xmlns:a16="http://schemas.microsoft.com/office/drawing/2014/main" id="{13A34538-A5CD-0ECC-1C8D-5EC3EC083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0658" y="3173544"/>
            <a:ext cx="3816605" cy="18987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80B5F3DC-B45B-3F53-2A61-009A872207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1458305"/>
            <a:ext cx="1518768" cy="1518768"/>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2C131F66-38E4-16EE-4C7E-F9079D9D3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2550" y="4491859"/>
            <a:ext cx="1518768" cy="15187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Franz Essl ist Wissenschafter des Jahres 2022">
            <a:extLst>
              <a:ext uri="{FF2B5EF4-FFF2-40B4-BE49-F238E27FC236}">
                <a16:creationId xmlns:a16="http://schemas.microsoft.com/office/drawing/2014/main" id="{D4F29DB6-0372-DA15-AFB8-39CDA2178B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326" r="16173"/>
          <a:stretch/>
        </p:blipFill>
        <p:spPr bwMode="auto">
          <a:xfrm>
            <a:off x="2851308" y="2991254"/>
            <a:ext cx="1473971" cy="150211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Stefan Dullinger">
            <a:extLst>
              <a:ext uri="{FF2B5EF4-FFF2-40B4-BE49-F238E27FC236}">
                <a16:creationId xmlns:a16="http://schemas.microsoft.com/office/drawing/2014/main" id="{D1B55CE9-59F9-ED3B-1495-8EB5EF0889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5496" y="1455676"/>
            <a:ext cx="1046932" cy="15121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5CB167C6-750D-BD49-987B-A6303437BB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8363" y="2967794"/>
            <a:ext cx="1524065" cy="15240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01A33E9D-6E06-6EA3-9EF5-B4427C8C3F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020" y="1456991"/>
            <a:ext cx="1562401" cy="153294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98BE638-AB04-0F61-AAF8-5288EF177B1F}"/>
              </a:ext>
            </a:extLst>
          </p:cNvPr>
          <p:cNvSpPr txBox="1"/>
          <p:nvPr/>
        </p:nvSpPr>
        <p:spPr>
          <a:xfrm>
            <a:off x="3352800" y="5042824"/>
            <a:ext cx="7827602" cy="646331"/>
          </a:xfrm>
          <a:prstGeom prst="rect">
            <a:avLst/>
          </a:prstGeom>
          <a:noFill/>
        </p:spPr>
        <p:txBody>
          <a:bodyPr wrap="square" rtlCol="0">
            <a:spAutoFit/>
          </a:bodyPr>
          <a:lstStyle/>
          <a:p>
            <a:r>
              <a:rPr lang="en-US" dirty="0"/>
              <a:t>Petr Keil, Adam T. Clark, Hana Skokanova, Franz Essl, Stefan Dullinger, Gabriele </a:t>
            </a:r>
            <a:r>
              <a:rPr lang="en-US" dirty="0" err="1"/>
              <a:t>Midolo</a:t>
            </a:r>
            <a:r>
              <a:rPr lang="en-US" dirty="0"/>
              <a:t>, &amp; team of field botanists</a:t>
            </a:r>
          </a:p>
        </p:txBody>
      </p:sp>
      <p:pic>
        <p:nvPicPr>
          <p:cNvPr id="1026" name="Picture 2" descr="Dariia BOROVYK | PhD Student | PhD student | Geobotany and ecology |  Research profile">
            <a:extLst>
              <a:ext uri="{FF2B5EF4-FFF2-40B4-BE49-F238E27FC236}">
                <a16:creationId xmlns:a16="http://schemas.microsoft.com/office/drawing/2014/main" id="{F8112A37-D805-B71B-36EC-A1F48BADF1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9190" y="2991253"/>
            <a:ext cx="1502118" cy="150211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ACR – Calls for 2023 announced | Faculty of Medicine ...">
            <a:extLst>
              <a:ext uri="{FF2B5EF4-FFF2-40B4-BE49-F238E27FC236}">
                <a16:creationId xmlns:a16="http://schemas.microsoft.com/office/drawing/2014/main" id="{8264082B-8975-9CAB-51FF-C68C3C97C4C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016" t="29953" r="12643" b="31292"/>
          <a:stretch/>
        </p:blipFill>
        <p:spPr bwMode="auto">
          <a:xfrm>
            <a:off x="6375043" y="1432568"/>
            <a:ext cx="2646608" cy="9894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ogos — FWF">
            <a:extLst>
              <a:ext uri="{FF2B5EF4-FFF2-40B4-BE49-F238E27FC236}">
                <a16:creationId xmlns:a16="http://schemas.microsoft.com/office/drawing/2014/main" id="{F0039549-51A4-580C-BF83-4050288E6FD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5042" y="2763282"/>
            <a:ext cx="2790733" cy="41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759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3373B"/>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0A84D8-F729-49E1-9F6B-E8BFF94153F4}"/>
              </a:ext>
            </a:extLst>
          </p:cNvPr>
          <p:cNvSpPr>
            <a:spLocks noGrp="1"/>
          </p:cNvSpPr>
          <p:nvPr>
            <p:ph type="title"/>
          </p:nvPr>
        </p:nvSpPr>
        <p:spPr>
          <a:xfrm>
            <a:off x="1252762" y="1883906"/>
            <a:ext cx="10515600" cy="2852737"/>
          </a:xfrm>
        </p:spPr>
        <p:txBody>
          <a:bodyPr/>
          <a:lstStyle/>
          <a:p>
            <a:r>
              <a:rPr lang="en-US" dirty="0">
                <a:solidFill>
                  <a:schemeClr val="bg1">
                    <a:lumMod val="85000"/>
                  </a:schemeClr>
                </a:solidFill>
              </a:rPr>
              <a:t>Spatial ecology and macroecology?</a:t>
            </a:r>
            <a:endParaRPr lang="cs-CZ" dirty="0">
              <a:solidFill>
                <a:schemeClr val="bg1">
                  <a:lumMod val="85000"/>
                </a:schemeClr>
              </a:solidFill>
            </a:endParaRPr>
          </a:p>
        </p:txBody>
      </p:sp>
      <p:grpSp>
        <p:nvGrpSpPr>
          <p:cNvPr id="3" name="Group 2">
            <a:extLst>
              <a:ext uri="{FF2B5EF4-FFF2-40B4-BE49-F238E27FC236}">
                <a16:creationId xmlns:a16="http://schemas.microsoft.com/office/drawing/2014/main" id="{BA235C96-A898-4D77-AE9C-C2DD96FEB81D}"/>
              </a:ext>
            </a:extLst>
          </p:cNvPr>
          <p:cNvGrpSpPr/>
          <p:nvPr/>
        </p:nvGrpSpPr>
        <p:grpSpPr>
          <a:xfrm>
            <a:off x="4950178" y="1226849"/>
            <a:ext cx="3936646" cy="1886688"/>
            <a:chOff x="3254916" y="3536004"/>
            <a:chExt cx="5145323" cy="2465962"/>
          </a:xfrm>
        </p:grpSpPr>
        <p:sp>
          <p:nvSpPr>
            <p:cNvPr id="6" name="Oval 5">
              <a:extLst>
                <a:ext uri="{FF2B5EF4-FFF2-40B4-BE49-F238E27FC236}">
                  <a16:creationId xmlns:a16="http://schemas.microsoft.com/office/drawing/2014/main" id="{B0CE002C-9D2C-412A-ABB0-977E8378A8F7}"/>
                </a:ext>
              </a:extLst>
            </p:cNvPr>
            <p:cNvSpPr/>
            <p:nvPr/>
          </p:nvSpPr>
          <p:spPr>
            <a:xfrm>
              <a:off x="3254916" y="3536005"/>
              <a:ext cx="2466975" cy="2465961"/>
            </a:xfrm>
            <a:prstGeom prst="ellipse">
              <a:avLst/>
            </a:prstGeom>
            <a:noFill/>
            <a:ln w="1905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7FCB392-E977-4C32-B0DA-34F313A93C2A}"/>
                </a:ext>
              </a:extLst>
            </p:cNvPr>
            <p:cNvSpPr/>
            <p:nvPr/>
          </p:nvSpPr>
          <p:spPr>
            <a:xfrm>
              <a:off x="5933264" y="3536004"/>
              <a:ext cx="2466975" cy="2465961"/>
            </a:xfrm>
            <a:prstGeom prst="ellipse">
              <a:avLst/>
            </a:prstGeom>
            <a:noFill/>
            <a:ln w="38100">
              <a:solidFill>
                <a:srgbClr val="2337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834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ADD1-7F45-40AE-B93C-AEDCE1997F9C}"/>
              </a:ext>
            </a:extLst>
          </p:cNvPr>
          <p:cNvSpPr>
            <a:spLocks noGrp="1"/>
          </p:cNvSpPr>
          <p:nvPr>
            <p:ph type="title"/>
          </p:nvPr>
        </p:nvSpPr>
        <p:spPr>
          <a:xfrm>
            <a:off x="0" y="-191833"/>
            <a:ext cx="12192000" cy="681037"/>
          </a:xfrm>
          <a:solidFill>
            <a:schemeClr val="bg1">
              <a:lumMod val="75000"/>
            </a:schemeClr>
          </a:solidFill>
        </p:spPr>
        <p:txBody>
          <a:bodyPr/>
          <a:lstStyle/>
          <a:p>
            <a:r>
              <a:rPr lang="en-US" dirty="0"/>
              <a:t>Do spatial ecology and macroecology even exist?</a:t>
            </a:r>
            <a:endParaRPr lang="cs-CZ" dirty="0">
              <a:solidFill>
                <a:schemeClr val="tx1"/>
              </a:solidFill>
            </a:endParaRPr>
          </a:p>
        </p:txBody>
      </p:sp>
      <p:sp>
        <p:nvSpPr>
          <p:cNvPr id="4" name="Slide Number Placeholder 3">
            <a:extLst>
              <a:ext uri="{FF2B5EF4-FFF2-40B4-BE49-F238E27FC236}">
                <a16:creationId xmlns:a16="http://schemas.microsoft.com/office/drawing/2014/main" id="{10D770F2-A78D-4625-A9DF-EB397EFBF534}"/>
              </a:ext>
            </a:extLst>
          </p:cNvPr>
          <p:cNvSpPr>
            <a:spLocks noGrp="1"/>
          </p:cNvSpPr>
          <p:nvPr>
            <p:ph type="sldNum" sz="quarter" idx="12"/>
          </p:nvPr>
        </p:nvSpPr>
        <p:spPr/>
        <p:txBody>
          <a:bodyPr/>
          <a:lstStyle/>
          <a:p>
            <a:fld id="{613B397D-D41F-492E-ABE2-B3390F73867D}" type="slidenum">
              <a:rPr lang="cs-CZ" smtClean="0"/>
              <a:t>9</a:t>
            </a:fld>
            <a:endParaRPr lang="cs-CZ"/>
          </a:p>
        </p:txBody>
      </p:sp>
      <p:sp>
        <p:nvSpPr>
          <p:cNvPr id="6" name="Footer Placeholder 5">
            <a:extLst>
              <a:ext uri="{FF2B5EF4-FFF2-40B4-BE49-F238E27FC236}">
                <a16:creationId xmlns:a16="http://schemas.microsoft.com/office/drawing/2014/main" id="{9BFAE2AA-0A3E-4D32-9294-9E006FFA650B}"/>
              </a:ext>
            </a:extLst>
          </p:cNvPr>
          <p:cNvSpPr>
            <a:spLocks noGrp="1"/>
          </p:cNvSpPr>
          <p:nvPr>
            <p:ph type="ftr" sz="quarter" idx="11"/>
          </p:nvPr>
        </p:nvSpPr>
        <p:spPr/>
        <p:txBody>
          <a:bodyPr/>
          <a:lstStyle/>
          <a:p>
            <a:endParaRPr lang="cs-CZ" dirty="0"/>
          </a:p>
        </p:txBody>
      </p:sp>
      <p:sp>
        <p:nvSpPr>
          <p:cNvPr id="8" name="Content Placeholder 7">
            <a:extLst>
              <a:ext uri="{FF2B5EF4-FFF2-40B4-BE49-F238E27FC236}">
                <a16:creationId xmlns:a16="http://schemas.microsoft.com/office/drawing/2014/main" id="{D3DDB453-0AE6-6601-81AE-E11934C2962A}"/>
              </a:ext>
            </a:extLst>
          </p:cNvPr>
          <p:cNvSpPr>
            <a:spLocks noGrp="1"/>
          </p:cNvSpPr>
          <p:nvPr>
            <p:ph idx="1"/>
          </p:nvPr>
        </p:nvSpPr>
        <p:spPr>
          <a:xfrm>
            <a:off x="1343025" y="946163"/>
            <a:ext cx="8982075" cy="5265794"/>
          </a:xfrm>
        </p:spPr>
        <p:txBody>
          <a:bodyPr>
            <a:normAutofit fontScale="70000" lnSpcReduction="20000"/>
          </a:bodyPr>
          <a:lstStyle/>
          <a:p>
            <a:r>
              <a:rPr lang="en-US" dirty="0"/>
              <a:t>Spatial ecology</a:t>
            </a:r>
          </a:p>
          <a:p>
            <a:r>
              <a:rPr lang="en-US" dirty="0"/>
              <a:t>Macroecology</a:t>
            </a:r>
          </a:p>
          <a:p>
            <a:endParaRPr lang="en-US" dirty="0"/>
          </a:p>
          <a:p>
            <a:r>
              <a:rPr lang="en-US" dirty="0"/>
              <a:t>Geography</a:t>
            </a:r>
          </a:p>
          <a:p>
            <a:r>
              <a:rPr lang="en-US" dirty="0"/>
              <a:t>Biogeography</a:t>
            </a:r>
          </a:p>
          <a:p>
            <a:r>
              <a:rPr lang="en-US" dirty="0"/>
              <a:t>Biodiversity science</a:t>
            </a:r>
          </a:p>
          <a:p>
            <a:r>
              <a:rPr lang="en-US" dirty="0"/>
              <a:t>Ecosystem ecology</a:t>
            </a:r>
          </a:p>
          <a:p>
            <a:r>
              <a:rPr lang="en-US" dirty="0"/>
              <a:t>Conservation biology</a:t>
            </a:r>
          </a:p>
          <a:p>
            <a:r>
              <a:rPr lang="en-US" dirty="0" err="1"/>
              <a:t>Geostatistics</a:t>
            </a:r>
            <a:r>
              <a:rPr lang="en-US" dirty="0"/>
              <a:t>, spatial modelling</a:t>
            </a:r>
          </a:p>
          <a:p>
            <a:r>
              <a:rPr lang="en-US" dirty="0"/>
              <a:t>Remote sensing</a:t>
            </a:r>
            <a:endParaRPr lang="cs-CZ" dirty="0"/>
          </a:p>
          <a:p>
            <a:r>
              <a:rPr lang="cs-CZ" dirty="0" err="1"/>
              <a:t>Evolutionary</a:t>
            </a:r>
            <a:r>
              <a:rPr lang="cs-CZ" dirty="0"/>
              <a:t> biology</a:t>
            </a:r>
          </a:p>
          <a:p>
            <a:r>
              <a:rPr lang="cs-CZ" dirty="0"/>
              <a:t>Paleontology</a:t>
            </a:r>
            <a:endParaRPr lang="en-US" dirty="0"/>
          </a:p>
          <a:p>
            <a:endParaRPr lang="en-US" dirty="0"/>
          </a:p>
          <a:p>
            <a:r>
              <a:rPr lang="en-US" dirty="0"/>
              <a:t>Geographic Information Systems</a:t>
            </a:r>
          </a:p>
          <a:p>
            <a:r>
              <a:rPr lang="en-US" dirty="0"/>
              <a:t>Species Distribution Modelling</a:t>
            </a:r>
          </a:p>
          <a:p>
            <a:r>
              <a:rPr lang="en-US" dirty="0"/>
              <a:t>Spatial scale, grain, resolution, extent</a:t>
            </a:r>
          </a:p>
          <a:p>
            <a:r>
              <a:rPr lang="en-US" dirty="0"/>
              <a:t>Global, continental, regional, local</a:t>
            </a:r>
          </a:p>
          <a:p>
            <a:endParaRPr lang="en-US" dirty="0"/>
          </a:p>
        </p:txBody>
      </p:sp>
    </p:spTree>
    <p:extLst>
      <p:ext uri="{BB962C8B-B14F-4D97-AF65-F5344CB8AC3E}">
        <p14:creationId xmlns:p14="http://schemas.microsoft.com/office/powerpoint/2010/main" val="4214021671"/>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8761</TotalTime>
  <Words>3573</Words>
  <Application>Microsoft Office PowerPoint</Application>
  <PresentationFormat>Widescreen</PresentationFormat>
  <Paragraphs>495</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Spatial Ecology and Macroecology, Winter 2024/2025</vt:lpstr>
      <vt:lpstr>Course contents, conditions – 2024/2025</vt:lpstr>
      <vt:lpstr>Contacts and links</vt:lpstr>
      <vt:lpstr>Petr Keil</vt:lpstr>
      <vt:lpstr>MOBI Lab (Modelling of Biodiversity Laboratory) - https://petrkeil.github.io/</vt:lpstr>
      <vt:lpstr>BEAST: Global biodiversity dynamics across spatial and temporal scales (ERC)</vt:lpstr>
      <vt:lpstr>GRACE: 300 years of change in Austrian and Czech grasslands (GACR + FWF) </vt:lpstr>
      <vt:lpstr>Spatial ecology and macroecology?</vt:lpstr>
      <vt:lpstr>Do spatial ecology and macroecology even exist?</vt:lpstr>
      <vt:lpstr>Do spatial ecology and macroecology even exist?</vt:lpstr>
      <vt:lpstr>Societies, journals</vt:lpstr>
      <vt:lpstr>The currencies of macroecology and spatial ecology</vt:lpstr>
      <vt:lpstr>Species geographic distribution</vt:lpstr>
      <vt:lpstr>Species geographic range</vt:lpstr>
      <vt:lpstr>Species geographic range</vt:lpstr>
      <vt:lpstr>Species geographic distribution – occupancy or presence/absence</vt:lpstr>
      <vt:lpstr>Species abundance, population density</vt:lpstr>
      <vt:lpstr>Species composition</vt:lpstr>
      <vt:lpstr>Commonness and rarity</vt:lpstr>
      <vt:lpstr>Biodiversity </vt:lpstr>
      <vt:lpstr>Biodiversity </vt:lpstr>
      <vt:lpstr>Species richness = number of species</vt:lpstr>
      <vt:lpstr>Species richness = number of species</vt:lpstr>
      <vt:lpstr>Species richness = number of species</vt:lpstr>
      <vt:lpstr>Why should we care? Why does it matter?</vt:lpstr>
      <vt:lpstr>David Tilman – biodiversity and ecosystem functioning</vt:lpstr>
      <vt:lpstr>Culture, beauty, emotions, icons – nature’s contributions to people</vt:lpstr>
      <vt:lpstr>Example big questions of macroecology</vt:lpstr>
      <vt:lpstr>Some big questions (a random selection)</vt:lpstr>
      <vt:lpstr>Brief history of macroecology and biogeography </vt:lpstr>
      <vt:lpstr>Alexander von Humboldt</vt:lpstr>
      <vt:lpstr>Alexander von Humboldt</vt:lpstr>
      <vt:lpstr>Alexander von Humboldt</vt:lpstr>
      <vt:lpstr>Alfred Russell Wallace – biogeographical regions</vt:lpstr>
      <vt:lpstr>Alfred Russell Wallace – biogeographical regions</vt:lpstr>
      <vt:lpstr>Charles Darwin – the idea of universal laws (the Entangled Bank)</vt:lpstr>
      <vt:lpstr>Olof Arrhenius –the larger the area the more species</vt:lpstr>
      <vt:lpstr>Charles S. Elton – ecological niche</vt:lpstr>
      <vt:lpstr>G. Evelyn Hutchinson – fundamental vs realized niche and the problem of rarity</vt:lpstr>
      <vt:lpstr>Frank Preston – the distribution of rarity, triphasic species-area curve</vt:lpstr>
      <vt:lpstr>Robert MacArthur &amp; Edward O. Wilson – theory of island biogeography</vt:lpstr>
      <vt:lpstr>James H. Brown, Michael Rosenzweig, John Lawton – macroecology and ecological patterns</vt:lpstr>
      <vt:lpstr>Stephen P. Hubbell – neutral theory of biodiversity</vt:lpstr>
      <vt:lpstr>Brown, West, Gillooly, Enquist – metabolic theory of ecology</vt:lpstr>
      <vt:lpstr>John Harte – maximum entropy theory of ecology</vt:lpstr>
      <vt:lpstr>Rosemary Gillespie, Helene Morlon – evolutionary mechanisms, adaptive radiations</vt:lpstr>
      <vt:lpstr>Virginia Norwood – designed first multispectral scanner, LANDSAT </vt:lpstr>
      <vt:lpstr>Summary</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 dynamics across a continuum of space, time, and their scales</dc:title>
  <dc:creator>Keil Petr</dc:creator>
  <cp:lastModifiedBy>Keil Petr</cp:lastModifiedBy>
  <cp:revision>554</cp:revision>
  <cp:lastPrinted>2022-01-20T14:55:36Z</cp:lastPrinted>
  <dcterms:created xsi:type="dcterms:W3CDTF">2021-11-22T08:31:33Z</dcterms:created>
  <dcterms:modified xsi:type="dcterms:W3CDTF">2024-09-30T06:46:58Z</dcterms:modified>
</cp:coreProperties>
</file>